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9" r:id="rId1"/>
  </p:sldMasterIdLst>
  <p:sldIdLst>
    <p:sldId id="256" r:id="rId2"/>
    <p:sldId id="283" r:id="rId3"/>
    <p:sldId id="259" r:id="rId4"/>
    <p:sldId id="268" r:id="rId5"/>
    <p:sldId id="263" r:id="rId6"/>
    <p:sldId id="258" r:id="rId7"/>
    <p:sldId id="270" r:id="rId8"/>
    <p:sldId id="269" r:id="rId9"/>
    <p:sldId id="267" r:id="rId10"/>
    <p:sldId id="281" r:id="rId11"/>
    <p:sldId id="279" r:id="rId12"/>
    <p:sldId id="278" r:id="rId13"/>
    <p:sldId id="282" r:id="rId14"/>
    <p:sldId id="271" r:id="rId15"/>
    <p:sldId id="280" r:id="rId16"/>
    <p:sldId id="262" r:id="rId17"/>
    <p:sldId id="264" r:id="rId18"/>
    <p:sldId id="260" r:id="rId19"/>
    <p:sldId id="265" r:id="rId20"/>
    <p:sldId id="274" r:id="rId21"/>
    <p:sldId id="275" r:id="rId22"/>
    <p:sldId id="276" r:id="rId23"/>
    <p:sldId id="277" r:id="rId24"/>
    <p:sldId id="272" r:id="rId25"/>
    <p:sldId id="273" r:id="rId26"/>
    <p:sldId id="290" r:id="rId27"/>
    <p:sldId id="285" r:id="rId28"/>
    <p:sldId id="287" r:id="rId29"/>
    <p:sldId id="288" r:id="rId30"/>
    <p:sldId id="289" r:id="rId31"/>
    <p:sldId id="28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7802" autoAdjust="0"/>
  </p:normalViewPr>
  <p:slideViewPr>
    <p:cSldViewPr snapToGrid="0">
      <p:cViewPr varScale="1">
        <p:scale>
          <a:sx n="81" d="100"/>
          <a:sy n="81" d="100"/>
        </p:scale>
        <p:origin x="-78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69786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7478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63463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25997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652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33546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21947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27443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9285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3506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83506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0311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5036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42605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730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92263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608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6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000" dirty="0"/>
              <a:t>Osnovna škola </a:t>
            </a:r>
            <a:br>
              <a:rPr lang="hr-HR" sz="4000" dirty="0"/>
            </a:br>
            <a:r>
              <a:rPr lang="hr-HR" sz="4000" dirty="0" err="1"/>
              <a:t>Fran</a:t>
            </a:r>
            <a:r>
              <a:rPr lang="hr-HR" sz="4000" dirty="0"/>
              <a:t> </a:t>
            </a:r>
            <a:r>
              <a:rPr lang="hr-HR" sz="4000" dirty="0" err="1"/>
              <a:t>Koncelak</a:t>
            </a:r>
            <a:r>
              <a:rPr lang="hr-HR" sz="4000" dirty="0"/>
              <a:t> </a:t>
            </a:r>
            <a:r>
              <a:rPr lang="hr-HR" sz="4000" dirty="0" err="1"/>
              <a:t>Drnje</a:t>
            </a:r>
            <a:endParaRPr lang="hr-HR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ŠK.GOD. 2015./2016.</a:t>
            </a:r>
          </a:p>
        </p:txBody>
      </p:sp>
    </p:spTree>
    <p:extLst>
      <p:ext uri="{BB962C8B-B14F-4D97-AF65-F5344CB8AC3E}">
        <p14:creationId xmlns:p14="http://schemas.microsoft.com/office/powerpoint/2010/main" val="321431471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500" dirty="0"/>
              <a:t>LIK 2016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10053" y="2556932"/>
            <a:ext cx="9586543" cy="33189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Od 90 pristiglih radova među 10 najboljih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koji se upućuju na državno povjerenstvo su i radovi učenica:</a:t>
            </a:r>
          </a:p>
          <a:p>
            <a:pPr marL="0" indent="0" algn="ctr">
              <a:buNone/>
            </a:pPr>
            <a:r>
              <a:rPr lang="hr-HR" sz="4500" dirty="0"/>
              <a:t>Ema Krnjak (8. a)</a:t>
            </a:r>
            <a:endParaRPr lang="hr-HR" sz="45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r-HR" sz="4500" dirty="0"/>
              <a:t>Laura </a:t>
            </a:r>
            <a:r>
              <a:rPr lang="hr-HR" sz="4500" dirty="0" err="1"/>
              <a:t>Baronić</a:t>
            </a:r>
            <a:r>
              <a:rPr lang="hr-HR" sz="4500" dirty="0"/>
              <a:t> (8. a)</a:t>
            </a:r>
          </a:p>
          <a:p>
            <a:pPr marL="0" indent="0" algn="ctr">
              <a:buNone/>
            </a:pPr>
            <a:r>
              <a:rPr lang="hr-HR" sz="4000" dirty="0"/>
              <a:t>Mentor: Mario </a:t>
            </a:r>
            <a:r>
              <a:rPr lang="hr-HR" sz="4000" dirty="0" err="1"/>
              <a:t>Dimić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514171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500" dirty="0"/>
              <a:t>Županijsko natjecanje - odbojka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500" dirty="0"/>
              <a:t>Muška ekipa – </a:t>
            </a:r>
            <a:r>
              <a:rPr lang="hr-HR" sz="4500" dirty="0">
                <a:solidFill>
                  <a:srgbClr val="FF0000"/>
                </a:solidFill>
              </a:rPr>
              <a:t>1. mjesto</a:t>
            </a:r>
          </a:p>
          <a:p>
            <a:pPr marL="0" indent="0" algn="ctr">
              <a:buNone/>
            </a:pPr>
            <a:r>
              <a:rPr lang="hr-HR" sz="3200" dirty="0"/>
              <a:t>Antonio </a:t>
            </a:r>
            <a:r>
              <a:rPr lang="hr-HR" sz="3200" dirty="0" err="1"/>
              <a:t>Varović</a:t>
            </a:r>
            <a:r>
              <a:rPr lang="hr-HR" sz="3200" dirty="0"/>
              <a:t>, Igor </a:t>
            </a:r>
            <a:r>
              <a:rPr lang="hr-HR" sz="3200" dirty="0" err="1"/>
              <a:t>Adrašić</a:t>
            </a:r>
            <a:r>
              <a:rPr lang="hr-HR" sz="3200" dirty="0"/>
              <a:t>, Luka Erak, Robi </a:t>
            </a:r>
            <a:r>
              <a:rPr lang="hr-HR" sz="3200" dirty="0" err="1"/>
              <a:t>Oršoš</a:t>
            </a:r>
            <a:r>
              <a:rPr lang="hr-HR" sz="3200" dirty="0"/>
              <a:t>, Sebastian </a:t>
            </a:r>
            <a:r>
              <a:rPr lang="hr-HR" sz="3200" dirty="0" err="1"/>
              <a:t>Fabuš</a:t>
            </a:r>
            <a:r>
              <a:rPr lang="hr-HR" sz="3200" dirty="0"/>
              <a:t>, Filip Lončarić, Filip Krnjak, Dorian Požgaj, Marin </a:t>
            </a:r>
            <a:r>
              <a:rPr lang="hr-HR" sz="3200" dirty="0" err="1"/>
              <a:t>Sotrel</a:t>
            </a:r>
            <a:r>
              <a:rPr lang="hr-HR" sz="3200" dirty="0"/>
              <a:t>, Josip Kiš, Josip Široki, Leon </a:t>
            </a:r>
            <a:r>
              <a:rPr lang="hr-HR" sz="3200" dirty="0" err="1"/>
              <a:t>Peradin</a:t>
            </a:r>
            <a:endParaRPr lang="hr-HR" sz="3200" dirty="0"/>
          </a:p>
          <a:p>
            <a:pPr marL="0" indent="0" algn="ctr">
              <a:buNone/>
            </a:pPr>
            <a:r>
              <a:rPr lang="hr-HR" sz="3200" dirty="0"/>
              <a:t>Mentorica: Sanja Špoljar</a:t>
            </a:r>
          </a:p>
        </p:txBody>
      </p:sp>
    </p:spTree>
    <p:extLst>
      <p:ext uri="{BB962C8B-B14F-4D97-AF65-F5344CB8AC3E}">
        <p14:creationId xmlns:p14="http://schemas.microsoft.com/office/powerpoint/2010/main" val="205111230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500" dirty="0"/>
              <a:t>Županijska smotra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4500" dirty="0"/>
          </a:p>
          <a:p>
            <a:pPr marL="0" indent="0" algn="ctr">
              <a:buNone/>
            </a:pPr>
            <a:r>
              <a:rPr lang="hr-HR" sz="4500" dirty="0"/>
              <a:t>Učenička zadruga Đurđice – </a:t>
            </a:r>
            <a:r>
              <a:rPr lang="hr-HR" sz="4500" dirty="0">
                <a:solidFill>
                  <a:srgbClr val="FF0000"/>
                </a:solidFill>
              </a:rPr>
              <a:t>4. mjesto</a:t>
            </a:r>
          </a:p>
        </p:txBody>
      </p:sp>
    </p:spTree>
    <p:extLst>
      <p:ext uri="{BB962C8B-B14F-4D97-AF65-F5344CB8AC3E}">
        <p14:creationId xmlns:p14="http://schemas.microsoft.com/office/powerpoint/2010/main" val="227617936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/>
              <a:t>Državna razina natjecanja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200" dirty="0"/>
              <a:t>Ima nas i među najboljima!</a:t>
            </a:r>
          </a:p>
        </p:txBody>
      </p:sp>
    </p:spTree>
    <p:extLst>
      <p:ext uri="{BB962C8B-B14F-4D97-AF65-F5344CB8AC3E}">
        <p14:creationId xmlns:p14="http://schemas.microsoft.com/office/powerpoint/2010/main" val="175616758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5500" dirty="0"/>
              <a:t>Tehnička kultura</a:t>
            </a:r>
            <a:br>
              <a:rPr lang="hr-HR" sz="5500" dirty="0"/>
            </a:br>
            <a:r>
              <a:rPr lang="hr-HR" sz="3000" dirty="0"/>
              <a:t>Kategorija „Maketarstvo i modelarstvo”</a:t>
            </a:r>
            <a:endParaRPr lang="hr-HR" sz="55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10053" y="2556932"/>
            <a:ext cx="9586543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4500" dirty="0"/>
          </a:p>
          <a:p>
            <a:pPr marL="0" indent="0" algn="ctr">
              <a:buNone/>
            </a:pPr>
            <a:r>
              <a:rPr lang="hr-HR" sz="4500" dirty="0"/>
              <a:t>Matija Kovačić (5. b) – </a:t>
            </a:r>
            <a:r>
              <a:rPr lang="hr-HR" sz="4500" dirty="0">
                <a:solidFill>
                  <a:srgbClr val="FF0000"/>
                </a:solidFill>
              </a:rPr>
              <a:t>7. mjesto</a:t>
            </a:r>
          </a:p>
          <a:p>
            <a:pPr marL="0" indent="0" algn="ctr">
              <a:buNone/>
            </a:pPr>
            <a:r>
              <a:rPr lang="hr-HR" sz="4000" dirty="0"/>
              <a:t>Mentor: Vedran Janković</a:t>
            </a:r>
          </a:p>
        </p:txBody>
      </p:sp>
    </p:spTree>
    <p:extLst>
      <p:ext uri="{BB962C8B-B14F-4D97-AF65-F5344CB8AC3E}">
        <p14:creationId xmlns:p14="http://schemas.microsoft.com/office/powerpoint/2010/main" val="132038639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5500" dirty="0"/>
              <a:t>Poluzavršnica državnog prvenstva- odbojka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500" dirty="0"/>
              <a:t>Muška ekipa – </a:t>
            </a:r>
            <a:r>
              <a:rPr lang="hr-HR" sz="4500" dirty="0">
                <a:solidFill>
                  <a:srgbClr val="FF0000"/>
                </a:solidFill>
              </a:rPr>
              <a:t>2. mjesto</a:t>
            </a:r>
          </a:p>
          <a:p>
            <a:pPr marL="0" indent="0" algn="ctr">
              <a:buNone/>
            </a:pPr>
            <a:r>
              <a:rPr lang="hr-HR" sz="3200" dirty="0"/>
              <a:t>Antonio </a:t>
            </a:r>
            <a:r>
              <a:rPr lang="hr-HR" sz="3200" dirty="0" err="1"/>
              <a:t>Varović</a:t>
            </a:r>
            <a:r>
              <a:rPr lang="hr-HR" sz="3200" dirty="0"/>
              <a:t>, Igor </a:t>
            </a:r>
            <a:r>
              <a:rPr lang="hr-HR" sz="3200" dirty="0" err="1"/>
              <a:t>Adrašić</a:t>
            </a:r>
            <a:r>
              <a:rPr lang="hr-HR" sz="3200" dirty="0"/>
              <a:t>, Luka Erak, Robi </a:t>
            </a:r>
            <a:r>
              <a:rPr lang="hr-HR" sz="3200" dirty="0" err="1"/>
              <a:t>Oršoš</a:t>
            </a:r>
            <a:r>
              <a:rPr lang="hr-HR" sz="3200" dirty="0"/>
              <a:t>, Sebastian </a:t>
            </a:r>
            <a:r>
              <a:rPr lang="hr-HR" sz="3200" dirty="0" err="1"/>
              <a:t>Fabuš</a:t>
            </a:r>
            <a:r>
              <a:rPr lang="hr-HR" sz="3200" dirty="0"/>
              <a:t>, Filip Lončarić, Filip Krnjak, Dorian Požgaj, Marin </a:t>
            </a:r>
            <a:r>
              <a:rPr lang="hr-HR" sz="3200" dirty="0" err="1"/>
              <a:t>Sotrel</a:t>
            </a:r>
            <a:r>
              <a:rPr lang="hr-HR" sz="3200" dirty="0"/>
              <a:t>, Josip Kiš, Josip Široki, Leon </a:t>
            </a:r>
            <a:r>
              <a:rPr lang="hr-HR" sz="3200" dirty="0" err="1"/>
              <a:t>Peradin</a:t>
            </a:r>
            <a:endParaRPr lang="hr-HR" sz="3200" dirty="0"/>
          </a:p>
          <a:p>
            <a:pPr marL="0" indent="0" algn="ctr">
              <a:buNone/>
            </a:pPr>
            <a:r>
              <a:rPr lang="hr-HR" sz="3200" dirty="0"/>
              <a:t>Mentorica: Sanja Špoljar</a:t>
            </a:r>
          </a:p>
        </p:txBody>
      </p:sp>
    </p:spTree>
    <p:extLst>
      <p:ext uri="{BB962C8B-B14F-4D97-AF65-F5344CB8AC3E}">
        <p14:creationId xmlns:p14="http://schemas.microsoft.com/office/powerpoint/2010/main" val="82681087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6000" dirty="0"/>
              <a:t>Uspjesi na natječajima i projektima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Škola je sudjelovala na brojnim natječajima i projektima, </a:t>
            </a:r>
          </a:p>
          <a:p>
            <a:pPr marL="0" indent="0" algn="ctr">
              <a:buNone/>
            </a:pPr>
            <a:r>
              <a:rPr lang="hr-HR" dirty="0"/>
              <a:t>neki su rezultati još u očekivanju…..</a:t>
            </a:r>
          </a:p>
          <a:p>
            <a:pPr marL="0" indent="0" algn="ctr">
              <a:buNone/>
            </a:pPr>
            <a:r>
              <a:rPr lang="hr-HR" dirty="0"/>
              <a:t>Izdvajamo……</a:t>
            </a:r>
          </a:p>
        </p:txBody>
      </p:sp>
    </p:spTree>
    <p:extLst>
      <p:ext uri="{BB962C8B-B14F-4D97-AF65-F5344CB8AC3E}">
        <p14:creationId xmlns:p14="http://schemas.microsoft.com/office/powerpoint/2010/main" val="131159654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500" dirty="0"/>
              <a:t>„Hrvatska filmska glazba”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 err="1"/>
              <a:t>Linorez</a:t>
            </a:r>
            <a:r>
              <a:rPr lang="hr-HR" dirty="0"/>
              <a:t> ”</a:t>
            </a:r>
            <a:r>
              <a:rPr lang="hr-HR" i="1" dirty="0"/>
              <a:t>Zlatne godine”</a:t>
            </a:r>
            <a:r>
              <a:rPr lang="hr-HR" dirty="0"/>
              <a:t> izložen je</a:t>
            </a:r>
          </a:p>
          <a:p>
            <a:pPr marL="0" indent="0" algn="ctr">
              <a:buNone/>
            </a:pPr>
            <a:r>
              <a:rPr lang="hr-HR" dirty="0"/>
              <a:t>u predvorju Koncertne dvorane Vatroslava Lisinskog:</a:t>
            </a:r>
          </a:p>
          <a:p>
            <a:pPr marL="0" indent="0" algn="ctr">
              <a:buNone/>
            </a:pPr>
            <a:r>
              <a:rPr lang="hr-HR" sz="4500" dirty="0"/>
              <a:t>David </a:t>
            </a:r>
            <a:r>
              <a:rPr lang="hr-HR" sz="4500" dirty="0" err="1"/>
              <a:t>Dražilović</a:t>
            </a:r>
            <a:r>
              <a:rPr lang="hr-HR" sz="4500" dirty="0"/>
              <a:t> (8. a)</a:t>
            </a:r>
          </a:p>
          <a:p>
            <a:pPr marL="0" indent="0" algn="ctr">
              <a:buNone/>
            </a:pPr>
            <a:r>
              <a:rPr lang="hr-HR" sz="4000" dirty="0"/>
              <a:t>Mentor: Mario </a:t>
            </a:r>
            <a:r>
              <a:rPr lang="hr-HR" sz="4000" dirty="0" err="1"/>
              <a:t>Dimić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429087597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500" dirty="0"/>
              <a:t>„Volim Podravinu i Prigorje”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/>
              <a:t>U kategoriji likovnih radova za osnovnoškolce </a:t>
            </a:r>
            <a:r>
              <a:rPr lang="hr-HR" dirty="0">
                <a:solidFill>
                  <a:srgbClr val="FF0000"/>
                </a:solidFill>
              </a:rPr>
              <a:t>osvojili su svečano priznanje</a:t>
            </a:r>
            <a:r>
              <a:rPr lang="hr-HR" dirty="0"/>
              <a:t>: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sz="4500" dirty="0" err="1"/>
              <a:t>Mia</a:t>
            </a:r>
            <a:r>
              <a:rPr lang="hr-HR" sz="4500" dirty="0"/>
              <a:t> </a:t>
            </a:r>
            <a:r>
              <a:rPr lang="hr-HR" sz="4500" dirty="0" err="1"/>
              <a:t>Perošić</a:t>
            </a:r>
            <a:r>
              <a:rPr lang="hr-HR" sz="4500" dirty="0"/>
              <a:t> (4.) </a:t>
            </a:r>
          </a:p>
          <a:p>
            <a:pPr marL="0" indent="0" algn="ctr">
              <a:buNone/>
            </a:pPr>
            <a:r>
              <a:rPr lang="hr-HR" sz="4500" dirty="0"/>
              <a:t>Alan Kovačić (4.)</a:t>
            </a:r>
          </a:p>
          <a:p>
            <a:pPr marL="0" indent="0" algn="ctr">
              <a:buNone/>
            </a:pPr>
            <a:r>
              <a:rPr lang="hr-HR" sz="4000" dirty="0"/>
              <a:t>Mentorica: </a:t>
            </a:r>
            <a:r>
              <a:rPr lang="hr-HR" sz="4000" dirty="0" err="1"/>
              <a:t>Blažica</a:t>
            </a:r>
            <a:r>
              <a:rPr lang="hr-HR" sz="4000" dirty="0"/>
              <a:t> </a:t>
            </a:r>
            <a:r>
              <a:rPr lang="hr-HR" sz="4000" dirty="0" err="1"/>
              <a:t>Lenardić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56619942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500" dirty="0"/>
              <a:t>„Dan sigurnijeg interneta 2016.”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/>
              <a:t>Osvojena nagrada (Mobitel LG </a:t>
            </a:r>
            <a:r>
              <a:rPr lang="hr-HR" dirty="0" err="1"/>
              <a:t>Spirit</a:t>
            </a:r>
            <a:r>
              <a:rPr lang="hr-HR" dirty="0"/>
              <a:t>) na nagradnom kvizu:</a:t>
            </a:r>
          </a:p>
          <a:p>
            <a:pPr marL="0" indent="0" algn="ctr">
              <a:buNone/>
            </a:pPr>
            <a:r>
              <a:rPr lang="hr-HR" sz="4500" dirty="0"/>
              <a:t>Ana-Maria Gaži</a:t>
            </a:r>
          </a:p>
          <a:p>
            <a:pPr marL="0" indent="0" algn="ctr">
              <a:buNone/>
            </a:pPr>
            <a:r>
              <a:rPr lang="hr-HR" sz="4000" dirty="0"/>
              <a:t>Mentorica: Maja </a:t>
            </a:r>
            <a:r>
              <a:rPr lang="hr-HR" sz="4000" dirty="0" err="1"/>
              <a:t>Hižman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71353313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Ponos škole su ljudi….mali i veliki….</a:t>
            </a:r>
            <a:br>
              <a:rPr lang="hr-HR" dirty="0"/>
            </a:br>
            <a:r>
              <a:rPr lang="hr-HR" dirty="0"/>
              <a:t>Ponos su i njihovi uspjesi…. </a:t>
            </a:r>
            <a:br>
              <a:rPr lang="hr-HR" dirty="0"/>
            </a:br>
            <a:r>
              <a:rPr lang="hr-HR" dirty="0"/>
              <a:t>Zajedno se veselimo svakome i svemu!</a:t>
            </a:r>
          </a:p>
        </p:txBody>
      </p:sp>
    </p:spTree>
    <p:extLst>
      <p:ext uri="{BB962C8B-B14F-4D97-AF65-F5344CB8AC3E}">
        <p14:creationId xmlns:p14="http://schemas.microsoft.com/office/powerpoint/2010/main" val="99641429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300" dirty="0"/>
              <a:t/>
            </a:r>
            <a:br>
              <a:rPr lang="hr-HR" sz="3300" dirty="0"/>
            </a:br>
            <a:r>
              <a:rPr lang="hr-HR" sz="3300" dirty="0"/>
              <a:t>Međunarodno matematičko natjecanje</a:t>
            </a:r>
            <a:r>
              <a:rPr lang="hr-HR" sz="6000" dirty="0"/>
              <a:t/>
            </a:r>
            <a:br>
              <a:rPr lang="hr-HR" sz="6000" dirty="0"/>
            </a:br>
            <a:r>
              <a:rPr lang="hr-HR" sz="5500" dirty="0"/>
              <a:t>„Klokan bez granica”</a:t>
            </a:r>
            <a:br>
              <a:rPr lang="hr-HR" sz="5500" dirty="0"/>
            </a:br>
            <a:endParaRPr lang="hr-HR" sz="33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/>
              <a:t>U 10 % najbolje plasiranih našli su se i učenici naše škole:</a:t>
            </a:r>
          </a:p>
          <a:p>
            <a:pPr marL="0" indent="0" algn="ctr">
              <a:buNone/>
            </a:pPr>
            <a:r>
              <a:rPr lang="hr-HR" sz="3000" dirty="0"/>
              <a:t>Kategorija: Pčelice</a:t>
            </a:r>
          </a:p>
          <a:p>
            <a:pPr marL="0" indent="0" algn="ctr">
              <a:buNone/>
            </a:pPr>
            <a:r>
              <a:rPr lang="hr-HR" sz="4500" dirty="0"/>
              <a:t>Lea </a:t>
            </a:r>
            <a:r>
              <a:rPr lang="hr-HR" sz="4500" dirty="0" err="1"/>
              <a:t>Vrhoci</a:t>
            </a:r>
            <a:r>
              <a:rPr lang="hr-HR" sz="4500" dirty="0"/>
              <a:t> (2.) – </a:t>
            </a:r>
            <a:r>
              <a:rPr lang="hr-HR" sz="4500" dirty="0">
                <a:solidFill>
                  <a:srgbClr val="FF0000"/>
                </a:solidFill>
              </a:rPr>
              <a:t>19. mjesto</a:t>
            </a:r>
          </a:p>
          <a:p>
            <a:pPr marL="0" indent="0" algn="ctr">
              <a:buNone/>
            </a:pPr>
            <a:r>
              <a:rPr lang="hr-HR" sz="4000" dirty="0"/>
              <a:t>Mentorica: Štefica </a:t>
            </a:r>
            <a:r>
              <a:rPr lang="hr-HR" sz="4000" dirty="0" err="1"/>
              <a:t>Kolarek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0829589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300" dirty="0"/>
              <a:t/>
            </a:r>
            <a:br>
              <a:rPr lang="hr-HR" sz="3300" dirty="0"/>
            </a:br>
            <a:r>
              <a:rPr lang="hr-HR" sz="3300" dirty="0"/>
              <a:t>Međunarodno matematičko natjecanje</a:t>
            </a:r>
            <a:r>
              <a:rPr lang="hr-HR" sz="6000" dirty="0"/>
              <a:t/>
            </a:r>
            <a:br>
              <a:rPr lang="hr-HR" sz="6000" dirty="0"/>
            </a:br>
            <a:r>
              <a:rPr lang="hr-HR" sz="5500" dirty="0"/>
              <a:t>„Klokan bez granica”</a:t>
            </a:r>
            <a:br>
              <a:rPr lang="hr-HR" sz="5500" dirty="0"/>
            </a:br>
            <a:endParaRPr lang="hr-HR" sz="33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r-HR" b="1" dirty="0">
                <a:solidFill>
                  <a:srgbClr val="FF0000"/>
                </a:solidFill>
              </a:rPr>
              <a:t>U 10 % najbolje plasiranih </a:t>
            </a:r>
            <a:r>
              <a:rPr lang="hr-HR" dirty="0"/>
              <a:t>našli su se i učenici naše škole:</a:t>
            </a:r>
          </a:p>
          <a:p>
            <a:pPr marL="0" indent="0" algn="ctr">
              <a:buNone/>
            </a:pPr>
            <a:r>
              <a:rPr lang="hr-HR" sz="3000" dirty="0"/>
              <a:t>Kategorija: Leptirići</a:t>
            </a:r>
          </a:p>
          <a:p>
            <a:pPr marL="0" indent="0" algn="ctr">
              <a:buNone/>
            </a:pPr>
            <a:r>
              <a:rPr lang="hr-HR" sz="4500" dirty="0"/>
              <a:t>Ema Varga (3.) – </a:t>
            </a:r>
            <a:r>
              <a:rPr lang="hr-HR" sz="4500" dirty="0">
                <a:solidFill>
                  <a:srgbClr val="FF0000"/>
                </a:solidFill>
              </a:rPr>
              <a:t>1. mjesto</a:t>
            </a:r>
          </a:p>
          <a:p>
            <a:pPr marL="0" indent="0" algn="ctr">
              <a:buNone/>
            </a:pPr>
            <a:r>
              <a:rPr lang="hr-HR" sz="4500" dirty="0"/>
              <a:t>Vedran Lovrić (3.) – </a:t>
            </a:r>
            <a:r>
              <a:rPr lang="hr-HR" sz="4500" dirty="0">
                <a:solidFill>
                  <a:srgbClr val="FF0000"/>
                </a:solidFill>
              </a:rPr>
              <a:t>7. mjesto</a:t>
            </a:r>
          </a:p>
          <a:p>
            <a:pPr marL="0" indent="0" algn="ctr">
              <a:buNone/>
            </a:pPr>
            <a:r>
              <a:rPr lang="hr-HR" sz="4000" dirty="0"/>
              <a:t>Mentorica: Mirjana Bračko</a:t>
            </a:r>
          </a:p>
        </p:txBody>
      </p:sp>
    </p:spTree>
    <p:extLst>
      <p:ext uri="{BB962C8B-B14F-4D97-AF65-F5344CB8AC3E}">
        <p14:creationId xmlns:p14="http://schemas.microsoft.com/office/powerpoint/2010/main" val="240356889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300" dirty="0"/>
              <a:t/>
            </a:r>
            <a:br>
              <a:rPr lang="hr-HR" sz="3300" dirty="0"/>
            </a:br>
            <a:r>
              <a:rPr lang="hr-HR" sz="3300" dirty="0"/>
              <a:t>Međunarodno matematičko natjecanje</a:t>
            </a:r>
            <a:r>
              <a:rPr lang="hr-HR" sz="6000" dirty="0"/>
              <a:t/>
            </a:r>
            <a:br>
              <a:rPr lang="hr-HR" sz="6000" dirty="0"/>
            </a:br>
            <a:r>
              <a:rPr lang="hr-HR" sz="5500" dirty="0"/>
              <a:t>„Klokan bez granica”</a:t>
            </a:r>
            <a:br>
              <a:rPr lang="hr-HR" sz="5500" dirty="0"/>
            </a:br>
            <a:endParaRPr lang="hr-HR" sz="33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/>
              <a:t>U 10 % najbolje plasiranih našli su se i učenici naše škole:</a:t>
            </a:r>
          </a:p>
          <a:p>
            <a:pPr marL="0" indent="0" algn="ctr">
              <a:buNone/>
            </a:pPr>
            <a:r>
              <a:rPr lang="hr-HR" sz="3000" dirty="0"/>
              <a:t>Kategorija: </a:t>
            </a:r>
            <a:r>
              <a:rPr lang="hr-HR" sz="3000" dirty="0" err="1"/>
              <a:t>Ecolier</a:t>
            </a:r>
            <a:endParaRPr lang="hr-HR" sz="3000" dirty="0"/>
          </a:p>
          <a:p>
            <a:pPr marL="0" indent="0" algn="ctr">
              <a:buNone/>
            </a:pPr>
            <a:r>
              <a:rPr lang="hr-HR" sz="4500" dirty="0"/>
              <a:t>David Cimerman (4. </a:t>
            </a:r>
            <a:r>
              <a:rPr lang="hr-HR" sz="3000" i="1" dirty="0" err="1"/>
              <a:t>Hlebine</a:t>
            </a:r>
            <a:r>
              <a:rPr lang="hr-HR" sz="4500" dirty="0"/>
              <a:t>) – </a:t>
            </a:r>
            <a:r>
              <a:rPr lang="hr-HR" sz="4500" dirty="0">
                <a:solidFill>
                  <a:srgbClr val="FF0000"/>
                </a:solidFill>
              </a:rPr>
              <a:t>52. mjesto</a:t>
            </a:r>
          </a:p>
          <a:p>
            <a:pPr marL="0" indent="0" algn="ctr">
              <a:buNone/>
            </a:pPr>
            <a:r>
              <a:rPr lang="hr-HR" sz="4000" dirty="0"/>
              <a:t>Mentorica: Valentina Kolak</a:t>
            </a:r>
          </a:p>
        </p:txBody>
      </p:sp>
    </p:spTree>
    <p:extLst>
      <p:ext uri="{BB962C8B-B14F-4D97-AF65-F5344CB8AC3E}">
        <p14:creationId xmlns:p14="http://schemas.microsoft.com/office/powerpoint/2010/main" val="135755546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300" dirty="0"/>
              <a:t/>
            </a:r>
            <a:br>
              <a:rPr lang="hr-HR" sz="3300" dirty="0"/>
            </a:br>
            <a:r>
              <a:rPr lang="hr-HR" sz="3300" dirty="0"/>
              <a:t>Međunarodno matematičko natjecanje</a:t>
            </a:r>
            <a:r>
              <a:rPr lang="hr-HR" sz="6000" dirty="0"/>
              <a:t/>
            </a:r>
            <a:br>
              <a:rPr lang="hr-HR" sz="6000" dirty="0"/>
            </a:br>
            <a:r>
              <a:rPr lang="hr-HR" sz="5500" dirty="0"/>
              <a:t>„Klokan bez granica”</a:t>
            </a:r>
            <a:br>
              <a:rPr lang="hr-HR" sz="5500" dirty="0"/>
            </a:br>
            <a:endParaRPr lang="hr-HR" sz="33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r-HR" b="1" dirty="0">
                <a:solidFill>
                  <a:srgbClr val="FF0000"/>
                </a:solidFill>
              </a:rPr>
              <a:t>U 10 % najbolje plasiranih </a:t>
            </a:r>
            <a:r>
              <a:rPr lang="hr-HR" dirty="0"/>
              <a:t>našli su se i učenici naše škole:</a:t>
            </a:r>
          </a:p>
          <a:p>
            <a:pPr marL="0" indent="0" algn="ctr">
              <a:buNone/>
            </a:pPr>
            <a:r>
              <a:rPr lang="hr-HR" sz="3000" dirty="0"/>
              <a:t>Kategorija: Benjamin</a:t>
            </a:r>
          </a:p>
          <a:p>
            <a:pPr marL="0" indent="0" algn="ctr">
              <a:buNone/>
            </a:pPr>
            <a:r>
              <a:rPr lang="hr-HR" sz="4500" dirty="0"/>
              <a:t>Andrija </a:t>
            </a:r>
            <a:r>
              <a:rPr lang="hr-HR" sz="4500" dirty="0" err="1"/>
              <a:t>Njerš</a:t>
            </a:r>
            <a:r>
              <a:rPr lang="hr-HR" sz="4500" dirty="0"/>
              <a:t> (7. a) – </a:t>
            </a:r>
            <a:r>
              <a:rPr lang="hr-HR" sz="4500" dirty="0">
                <a:solidFill>
                  <a:srgbClr val="FF0000"/>
                </a:solidFill>
              </a:rPr>
              <a:t>22. mjesto</a:t>
            </a:r>
          </a:p>
          <a:p>
            <a:pPr marL="0" indent="0" algn="ctr">
              <a:buNone/>
            </a:pPr>
            <a:r>
              <a:rPr lang="hr-HR" sz="4500" dirty="0"/>
              <a:t>Stjepan </a:t>
            </a:r>
            <a:r>
              <a:rPr lang="hr-HR" sz="4500" dirty="0" err="1"/>
              <a:t>Đelekovčan</a:t>
            </a:r>
            <a:r>
              <a:rPr lang="hr-HR" sz="4500" dirty="0"/>
              <a:t> (7. </a:t>
            </a:r>
            <a:r>
              <a:rPr lang="hr-HR" sz="3000" dirty="0" err="1"/>
              <a:t>Hlebine</a:t>
            </a:r>
            <a:r>
              <a:rPr lang="hr-HR" sz="4500" dirty="0"/>
              <a:t>) – </a:t>
            </a:r>
            <a:r>
              <a:rPr lang="hr-HR" sz="4500" dirty="0">
                <a:solidFill>
                  <a:srgbClr val="FF0000"/>
                </a:solidFill>
              </a:rPr>
              <a:t>29. mjesto</a:t>
            </a:r>
          </a:p>
          <a:p>
            <a:pPr marL="0" indent="0" algn="ctr">
              <a:buNone/>
            </a:pPr>
            <a:r>
              <a:rPr lang="hr-HR" sz="4500" dirty="0"/>
              <a:t>Jakov Dolenec – (7. c) – </a:t>
            </a:r>
            <a:r>
              <a:rPr lang="hr-HR" sz="4500" dirty="0">
                <a:solidFill>
                  <a:srgbClr val="FF0000"/>
                </a:solidFill>
              </a:rPr>
              <a:t>56.  mjesto</a:t>
            </a:r>
          </a:p>
          <a:p>
            <a:pPr marL="0" indent="0" algn="ctr">
              <a:buNone/>
            </a:pPr>
            <a:r>
              <a:rPr lang="hr-HR" sz="3600" dirty="0"/>
              <a:t>Mentorice: Ksenija Varga, Ksenija </a:t>
            </a:r>
            <a:r>
              <a:rPr lang="hr-HR" sz="3600" dirty="0" err="1"/>
              <a:t>Varović</a:t>
            </a:r>
            <a:r>
              <a:rPr lang="hr-HR" sz="3600" dirty="0"/>
              <a:t>, Dubravka </a:t>
            </a:r>
            <a:r>
              <a:rPr lang="hr-HR" sz="3600" dirty="0" err="1"/>
              <a:t>Svetec</a:t>
            </a:r>
            <a:r>
              <a:rPr lang="hr-HR" sz="3600" dirty="0"/>
              <a:t> </a:t>
            </a:r>
            <a:r>
              <a:rPr lang="hr-HR" sz="3600" dirty="0" err="1"/>
              <a:t>Tvorić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219433869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500" dirty="0"/>
              <a:t>„Hrvatska robotska liga”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r-HR" dirty="0"/>
              <a:t>Uspješno su prošli zadanu stazu i plasirali se u iduće od ukupno 5 kola:</a:t>
            </a:r>
          </a:p>
          <a:p>
            <a:pPr marL="0" indent="0" algn="ctr">
              <a:buNone/>
            </a:pPr>
            <a:r>
              <a:rPr lang="hr-HR" sz="4500" dirty="0"/>
              <a:t>Irena </a:t>
            </a:r>
            <a:r>
              <a:rPr lang="hr-HR" sz="4500" dirty="0" err="1"/>
              <a:t>Gregorin</a:t>
            </a:r>
            <a:r>
              <a:rPr lang="hr-HR" sz="4500" dirty="0"/>
              <a:t> (6. </a:t>
            </a:r>
            <a:r>
              <a:rPr lang="hr-HR" sz="2600" i="1" dirty="0" err="1"/>
              <a:t>Hlebine</a:t>
            </a:r>
            <a:r>
              <a:rPr lang="hr-HR" sz="4500" dirty="0"/>
              <a:t>)</a:t>
            </a:r>
          </a:p>
          <a:p>
            <a:pPr marL="0" indent="0" algn="ctr">
              <a:buNone/>
            </a:pPr>
            <a:r>
              <a:rPr lang="hr-HR" sz="4500" dirty="0"/>
              <a:t>Iva </a:t>
            </a:r>
            <a:r>
              <a:rPr lang="hr-HR" sz="4500" dirty="0" err="1"/>
              <a:t>Širić</a:t>
            </a:r>
            <a:r>
              <a:rPr lang="hr-HR" sz="4500" dirty="0"/>
              <a:t> (6. b)</a:t>
            </a:r>
          </a:p>
          <a:p>
            <a:pPr marL="0" indent="0" algn="ctr">
              <a:buNone/>
            </a:pPr>
            <a:r>
              <a:rPr lang="hr-HR" sz="4500" dirty="0"/>
              <a:t>Maja Špoljar (6. c) </a:t>
            </a:r>
          </a:p>
          <a:p>
            <a:pPr marL="0" indent="0" algn="ctr">
              <a:buNone/>
            </a:pPr>
            <a:r>
              <a:rPr lang="hr-HR" sz="4500" dirty="0"/>
              <a:t>Gabriel </a:t>
            </a:r>
            <a:r>
              <a:rPr lang="hr-HR" sz="4500" dirty="0" err="1"/>
              <a:t>Šimeg</a:t>
            </a:r>
            <a:r>
              <a:rPr lang="hr-HR" sz="4500" dirty="0"/>
              <a:t> (6. </a:t>
            </a:r>
            <a:r>
              <a:rPr lang="hr-HR" sz="2600" i="1" dirty="0" err="1"/>
              <a:t>Hlebine</a:t>
            </a:r>
            <a:r>
              <a:rPr lang="hr-HR" sz="4500" dirty="0"/>
              <a:t>)</a:t>
            </a:r>
          </a:p>
          <a:p>
            <a:pPr marL="0" indent="0" algn="ctr">
              <a:buNone/>
            </a:pPr>
            <a:r>
              <a:rPr lang="hr-HR" sz="4000" dirty="0"/>
              <a:t>Mentor: Vedran Janković</a:t>
            </a:r>
          </a:p>
        </p:txBody>
      </p:sp>
    </p:spTree>
    <p:extLst>
      <p:ext uri="{BB962C8B-B14F-4D97-AF65-F5344CB8AC3E}">
        <p14:creationId xmlns:p14="http://schemas.microsoft.com/office/powerpoint/2010/main" val="3765207069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500" dirty="0"/>
              <a:t>„Hrvatska robotska liga”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r-HR" dirty="0"/>
              <a:t>Rezultati nakon 1. kola:</a:t>
            </a:r>
          </a:p>
          <a:p>
            <a:pPr marL="0" indent="0" algn="ctr">
              <a:buNone/>
            </a:pPr>
            <a:r>
              <a:rPr lang="hr-HR" sz="4500" dirty="0"/>
              <a:t>Regija Bjelovar – </a:t>
            </a:r>
            <a:r>
              <a:rPr lang="hr-HR" sz="4500" dirty="0">
                <a:solidFill>
                  <a:srgbClr val="FF0000"/>
                </a:solidFill>
              </a:rPr>
              <a:t>3. mjesto </a:t>
            </a:r>
            <a:r>
              <a:rPr lang="hr-HR" sz="4500" dirty="0"/>
              <a:t>za školu</a:t>
            </a:r>
          </a:p>
          <a:p>
            <a:pPr marL="0" indent="0">
              <a:buNone/>
            </a:pPr>
            <a:r>
              <a:rPr lang="hr-HR" sz="3900" dirty="0"/>
              <a:t>Pojedinačni rezultat:</a:t>
            </a:r>
          </a:p>
          <a:p>
            <a:pPr marL="0" indent="0" algn="ctr">
              <a:buNone/>
            </a:pPr>
            <a:r>
              <a:rPr lang="hr-HR" sz="4500" dirty="0"/>
              <a:t>Gabriel </a:t>
            </a:r>
            <a:r>
              <a:rPr lang="hr-HR" sz="4500" dirty="0" err="1"/>
              <a:t>Šimeg</a:t>
            </a:r>
            <a:r>
              <a:rPr lang="hr-HR" sz="4500" dirty="0"/>
              <a:t> – </a:t>
            </a:r>
            <a:r>
              <a:rPr lang="hr-HR" sz="4500" dirty="0">
                <a:solidFill>
                  <a:srgbClr val="FF0000"/>
                </a:solidFill>
              </a:rPr>
              <a:t>1. mjesto</a:t>
            </a:r>
          </a:p>
          <a:p>
            <a:pPr marL="0" indent="0" algn="ctr">
              <a:buNone/>
            </a:pPr>
            <a:r>
              <a:rPr lang="hr-HR" sz="4500" dirty="0"/>
              <a:t>Maja Špoljar – </a:t>
            </a:r>
            <a:r>
              <a:rPr lang="hr-HR" sz="4500" dirty="0">
                <a:solidFill>
                  <a:srgbClr val="FF0000"/>
                </a:solidFill>
              </a:rPr>
              <a:t>3. mjesto</a:t>
            </a:r>
          </a:p>
          <a:p>
            <a:pPr marL="0" indent="0" algn="ctr">
              <a:buNone/>
            </a:pPr>
            <a:r>
              <a:rPr lang="hr-HR" sz="4000" dirty="0"/>
              <a:t>Mentor: Vedran Janković</a:t>
            </a:r>
          </a:p>
        </p:txBody>
      </p:sp>
    </p:spTree>
    <p:extLst>
      <p:ext uri="{BB962C8B-B14F-4D97-AF65-F5344CB8AC3E}">
        <p14:creationId xmlns:p14="http://schemas.microsoft.com/office/powerpoint/2010/main" val="1932161886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500" dirty="0"/>
              <a:t>„</a:t>
            </a:r>
            <a:r>
              <a:rPr lang="hr-HR" sz="5500" dirty="0" smtClean="0"/>
              <a:t>Mathema 2016.”</a:t>
            </a:r>
            <a:endParaRPr lang="hr-HR" sz="55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hr-HR" sz="3100" dirty="0" smtClean="0"/>
              <a:t>Matematičko natjecanje</a:t>
            </a:r>
            <a:endParaRPr lang="hr-HR" sz="3100" dirty="0"/>
          </a:p>
          <a:p>
            <a:pPr marL="0" indent="0" algn="ctr">
              <a:buNone/>
            </a:pPr>
            <a:r>
              <a:rPr lang="hr-HR" sz="8400" dirty="0" smtClean="0">
                <a:solidFill>
                  <a:srgbClr val="FF0000"/>
                </a:solidFill>
              </a:rPr>
              <a:t>11. mjesto </a:t>
            </a:r>
            <a:r>
              <a:rPr lang="hr-HR" sz="8400" dirty="0" smtClean="0"/>
              <a:t>od 49 ekipa</a:t>
            </a:r>
          </a:p>
          <a:p>
            <a:pPr marL="0" indent="0" algn="ctr">
              <a:buNone/>
            </a:pPr>
            <a:r>
              <a:rPr lang="hr-HR" sz="8400" dirty="0" smtClean="0"/>
              <a:t>Fran Begić (4. )</a:t>
            </a:r>
          </a:p>
          <a:p>
            <a:pPr marL="0" indent="0" algn="ctr">
              <a:buNone/>
            </a:pPr>
            <a:r>
              <a:rPr lang="hr-HR" sz="8400" dirty="0" smtClean="0"/>
              <a:t>Alan Kovačić (4. )</a:t>
            </a:r>
          </a:p>
          <a:p>
            <a:pPr marL="0" indent="0" algn="ctr">
              <a:buNone/>
            </a:pPr>
            <a:r>
              <a:rPr lang="hr-HR" sz="8400" dirty="0" smtClean="0"/>
              <a:t>Pavao Dombaj (4.)</a:t>
            </a:r>
          </a:p>
          <a:p>
            <a:pPr marL="0" indent="0" algn="ctr">
              <a:buNone/>
            </a:pPr>
            <a:r>
              <a:rPr lang="hr-HR" sz="8400" dirty="0" smtClean="0"/>
              <a:t>Mentorica: Blažica Lenardić</a:t>
            </a:r>
          </a:p>
        </p:txBody>
      </p:sp>
    </p:spTree>
    <p:extLst>
      <p:ext uri="{BB962C8B-B14F-4D97-AF65-F5344CB8AC3E}">
        <p14:creationId xmlns:p14="http://schemas.microsoft.com/office/powerpoint/2010/main" val="3459687110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500" dirty="0"/>
              <a:t>„1. </a:t>
            </a:r>
            <a:r>
              <a:rPr lang="hr-HR" dirty="0"/>
              <a:t>mala </a:t>
            </a:r>
            <a:r>
              <a:rPr lang="hr-HR" dirty="0" err="1"/>
              <a:t>virovska</a:t>
            </a:r>
            <a:r>
              <a:rPr lang="hr-HR" dirty="0"/>
              <a:t> </a:t>
            </a:r>
            <a:r>
              <a:rPr lang="hr-HR" dirty="0" err="1"/>
              <a:t>prkačijada</a:t>
            </a:r>
            <a:r>
              <a:rPr lang="hr-HR" dirty="0"/>
              <a:t>” </a:t>
            </a:r>
            <a:endParaRPr lang="hr-HR" sz="55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dirty="0"/>
              <a:t>Kategorija prezentacije prhkih kolača zavičajnom kajkavštinom</a:t>
            </a:r>
          </a:p>
          <a:p>
            <a:pPr marL="0" indent="0" algn="ctr">
              <a:buNone/>
            </a:pPr>
            <a:r>
              <a:rPr lang="hr-HR" sz="4000" dirty="0">
                <a:solidFill>
                  <a:srgbClr val="FF0000"/>
                </a:solidFill>
              </a:rPr>
              <a:t>1. mjesto</a:t>
            </a:r>
          </a:p>
          <a:p>
            <a:pPr marL="0" indent="0" algn="ctr">
              <a:buNone/>
            </a:pPr>
            <a:r>
              <a:rPr lang="hr-HR" sz="4500" dirty="0" err="1"/>
              <a:t>Patricia</a:t>
            </a:r>
            <a:r>
              <a:rPr lang="hr-HR" sz="4500" dirty="0"/>
              <a:t> </a:t>
            </a:r>
            <a:r>
              <a:rPr lang="hr-HR" sz="4500" dirty="0" err="1"/>
              <a:t>Habijanec</a:t>
            </a:r>
            <a:r>
              <a:rPr lang="hr-HR" sz="4500" dirty="0"/>
              <a:t> (4.)</a:t>
            </a:r>
          </a:p>
          <a:p>
            <a:pPr marL="0" indent="0" algn="ctr">
              <a:buNone/>
            </a:pPr>
            <a:r>
              <a:rPr lang="hr-HR" dirty="0"/>
              <a:t> </a:t>
            </a:r>
            <a:r>
              <a:rPr lang="hr-HR" sz="4500" dirty="0"/>
              <a:t>Lorena Bali (4.)</a:t>
            </a:r>
          </a:p>
          <a:p>
            <a:pPr marL="0" indent="0" algn="ctr">
              <a:buNone/>
            </a:pPr>
            <a:r>
              <a:rPr lang="hr-HR" sz="4300" dirty="0"/>
              <a:t>Mentorica: Snježana </a:t>
            </a:r>
            <a:r>
              <a:rPr lang="hr-HR" sz="4300" dirty="0" err="1"/>
              <a:t>Prvčić</a:t>
            </a:r>
            <a:endParaRPr lang="hr-HR" sz="4300" dirty="0"/>
          </a:p>
        </p:txBody>
      </p:sp>
    </p:spTree>
    <p:extLst>
      <p:ext uri="{BB962C8B-B14F-4D97-AF65-F5344CB8AC3E}">
        <p14:creationId xmlns:p14="http://schemas.microsoft.com/office/powerpoint/2010/main" val="3876690538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500" dirty="0" smtClean="0"/>
              <a:t>Projekt „Stari papir”</a:t>
            </a:r>
            <a:endParaRPr lang="hr-HR" sz="55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4000" dirty="0" smtClean="0"/>
              <a:t>Prikupljeno oko </a:t>
            </a:r>
            <a:r>
              <a:rPr lang="hr-HR" sz="4000" dirty="0" smtClean="0">
                <a:solidFill>
                  <a:srgbClr val="FF0000"/>
                </a:solidFill>
              </a:rPr>
              <a:t>70 </a:t>
            </a:r>
            <a:r>
              <a:rPr lang="hr-HR" sz="4000" dirty="0">
                <a:solidFill>
                  <a:srgbClr val="FF0000"/>
                </a:solidFill>
              </a:rPr>
              <a:t>tona </a:t>
            </a:r>
            <a:r>
              <a:rPr lang="hr-HR" sz="4000" dirty="0"/>
              <a:t>staroga </a:t>
            </a:r>
            <a:r>
              <a:rPr lang="hr-HR" sz="4000" dirty="0" smtClean="0"/>
              <a:t>papira!</a:t>
            </a:r>
          </a:p>
          <a:p>
            <a:pPr marL="0" indent="0" algn="ctr">
              <a:buNone/>
            </a:pPr>
            <a:r>
              <a:rPr lang="hr-HR" sz="4000" dirty="0" smtClean="0">
                <a:solidFill>
                  <a:srgbClr val="FF0000"/>
                </a:solidFill>
              </a:rPr>
              <a:t>Najbolji </a:t>
            </a:r>
            <a:r>
              <a:rPr lang="hr-HR" sz="4000" dirty="0">
                <a:solidFill>
                  <a:srgbClr val="FF0000"/>
                </a:solidFill>
              </a:rPr>
              <a:t>smo u našoj županiji</a:t>
            </a:r>
            <a:r>
              <a:rPr lang="hr-HR" sz="4000" dirty="0"/>
              <a:t>, </a:t>
            </a:r>
            <a:endParaRPr lang="hr-HR" sz="4000" dirty="0" smtClean="0"/>
          </a:p>
          <a:p>
            <a:pPr marL="0" indent="0" algn="ctr">
              <a:buNone/>
            </a:pPr>
            <a:r>
              <a:rPr lang="hr-HR" sz="4000" dirty="0" smtClean="0"/>
              <a:t>Na razini </a:t>
            </a:r>
            <a:r>
              <a:rPr lang="hr-HR" sz="4000" dirty="0"/>
              <a:t>Republike Hrvatske </a:t>
            </a:r>
            <a:r>
              <a:rPr lang="hr-HR" sz="4000" dirty="0" smtClean="0"/>
              <a:t>smo </a:t>
            </a:r>
            <a:r>
              <a:rPr lang="hr-HR" sz="4000" dirty="0" smtClean="0">
                <a:solidFill>
                  <a:srgbClr val="FF0000"/>
                </a:solidFill>
              </a:rPr>
              <a:t>treći</a:t>
            </a:r>
            <a:r>
              <a:rPr lang="hr-HR" sz="4000" dirty="0"/>
              <a:t>!</a:t>
            </a:r>
            <a:endParaRPr lang="hr-HR" sz="4000" dirty="0" smtClean="0"/>
          </a:p>
        </p:txBody>
      </p:sp>
    </p:spTree>
    <p:extLst>
      <p:ext uri="{BB962C8B-B14F-4D97-AF65-F5344CB8AC3E}">
        <p14:creationId xmlns:p14="http://schemas.microsoft.com/office/powerpoint/2010/main" val="1354537046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500" dirty="0" smtClean="0"/>
              <a:t>Akcija </a:t>
            </a:r>
            <a:r>
              <a:rPr lang="hr-HR" sz="5500" dirty="0"/>
              <a:t>"Odčepi za ulaznice"</a:t>
            </a:r>
            <a:endParaRPr lang="hr-HR" sz="5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6468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/>
              <a:t>Županijska razina natjecanja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200" dirty="0"/>
              <a:t>Ponosni smo na naše učenike i njihove mentore!</a:t>
            </a:r>
          </a:p>
        </p:txBody>
      </p:sp>
    </p:spTree>
    <p:extLst>
      <p:ext uri="{BB962C8B-B14F-4D97-AF65-F5344CB8AC3E}">
        <p14:creationId xmlns:p14="http://schemas.microsoft.com/office/powerpoint/2010/main" val="3579449617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956" y="118142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eTwinning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„</a:t>
            </a:r>
            <a:r>
              <a:rPr lang="hr-HR" dirty="0"/>
              <a:t>Valentine's Day in geometric shapes</a:t>
            </a:r>
            <a:r>
              <a:rPr lang="hr-HR" dirty="0" smtClean="0"/>
              <a:t>“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466" y="2557463"/>
            <a:ext cx="4421068" cy="331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226709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Pratite nas i dalje….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5000" dirty="0"/>
          </a:p>
          <a:p>
            <a:pPr marL="0" indent="0" algn="ctr">
              <a:buNone/>
            </a:pPr>
            <a:r>
              <a:rPr lang="hr-HR" sz="5000" dirty="0"/>
              <a:t>http://os-fkoncelak-drnje.skole.hr</a:t>
            </a:r>
          </a:p>
        </p:txBody>
      </p:sp>
    </p:spTree>
    <p:extLst>
      <p:ext uri="{BB962C8B-B14F-4D97-AF65-F5344CB8AC3E}">
        <p14:creationId xmlns:p14="http://schemas.microsoft.com/office/powerpoint/2010/main" val="231481743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500" dirty="0"/>
              <a:t>Biologija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10053" y="2556932"/>
            <a:ext cx="9586543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500" dirty="0"/>
              <a:t>Vedran </a:t>
            </a:r>
            <a:r>
              <a:rPr lang="hr-HR" sz="4500" dirty="0" err="1"/>
              <a:t>Šivak</a:t>
            </a:r>
            <a:r>
              <a:rPr lang="hr-HR" sz="4500" dirty="0"/>
              <a:t> (7. b) – </a:t>
            </a:r>
            <a:r>
              <a:rPr lang="hr-HR" sz="4500" dirty="0">
                <a:solidFill>
                  <a:srgbClr val="FF0000"/>
                </a:solidFill>
              </a:rPr>
              <a:t>7. mjesto</a:t>
            </a:r>
          </a:p>
          <a:p>
            <a:pPr marL="0" indent="0" algn="ctr">
              <a:buNone/>
            </a:pPr>
            <a:r>
              <a:rPr lang="hr-HR" sz="4000" dirty="0"/>
              <a:t>Mentorica: Dunja </a:t>
            </a:r>
            <a:r>
              <a:rPr lang="hr-HR" sz="4000" dirty="0" err="1"/>
              <a:t>Šajatović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48014440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500" dirty="0"/>
              <a:t>Matematika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10053" y="2556932"/>
            <a:ext cx="9586543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500" dirty="0"/>
              <a:t>Stjepan </a:t>
            </a:r>
            <a:r>
              <a:rPr lang="hr-HR" sz="4500" dirty="0" err="1"/>
              <a:t>Đelekovčan</a:t>
            </a:r>
            <a:r>
              <a:rPr lang="hr-HR" sz="4500" dirty="0"/>
              <a:t> (7. </a:t>
            </a:r>
            <a:r>
              <a:rPr lang="hr-HR" sz="3000" i="1" dirty="0" err="1"/>
              <a:t>Hlebine</a:t>
            </a:r>
            <a:r>
              <a:rPr lang="hr-HR" sz="4500" dirty="0"/>
              <a:t>) – </a:t>
            </a:r>
            <a:r>
              <a:rPr lang="hr-HR" sz="4500" dirty="0">
                <a:solidFill>
                  <a:srgbClr val="FF0000"/>
                </a:solidFill>
              </a:rPr>
              <a:t>4. mjesto</a:t>
            </a:r>
          </a:p>
          <a:p>
            <a:pPr marL="0" indent="0" algn="ctr">
              <a:buNone/>
            </a:pPr>
            <a:r>
              <a:rPr lang="hr-HR" sz="4000" dirty="0"/>
              <a:t>Mentorica: Ksenija </a:t>
            </a:r>
            <a:r>
              <a:rPr lang="hr-HR" sz="4000" dirty="0" err="1"/>
              <a:t>Varović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30700904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500" dirty="0"/>
              <a:t>Njemački jezik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500" dirty="0"/>
              <a:t>David </a:t>
            </a:r>
            <a:r>
              <a:rPr lang="hr-HR" sz="4500" dirty="0" err="1"/>
              <a:t>Dražilović</a:t>
            </a:r>
            <a:r>
              <a:rPr lang="hr-HR" sz="4500" dirty="0"/>
              <a:t> (8. a) – </a:t>
            </a:r>
            <a:r>
              <a:rPr lang="hr-HR" sz="4500" dirty="0">
                <a:solidFill>
                  <a:srgbClr val="FF0000"/>
                </a:solidFill>
              </a:rPr>
              <a:t>2. mjesto</a:t>
            </a:r>
          </a:p>
          <a:p>
            <a:pPr marL="0" indent="0" algn="ctr">
              <a:buNone/>
            </a:pPr>
            <a:r>
              <a:rPr lang="hr-HR" sz="4000" dirty="0"/>
              <a:t>Mentorica: Ana </a:t>
            </a:r>
            <a:r>
              <a:rPr lang="hr-HR" sz="4000" dirty="0" err="1"/>
              <a:t>Tustonjić</a:t>
            </a:r>
            <a:r>
              <a:rPr lang="hr-HR" sz="4000" dirty="0"/>
              <a:t> </a:t>
            </a:r>
            <a:r>
              <a:rPr lang="hr-HR" sz="4000" dirty="0" err="1"/>
              <a:t>Dombaj</a:t>
            </a:r>
            <a:endParaRPr lang="hr-HR" sz="4000" dirty="0"/>
          </a:p>
          <a:p>
            <a:pPr marL="0" indent="0">
              <a:buNone/>
            </a:pPr>
            <a:endParaRPr lang="hr-HR" sz="4500" dirty="0"/>
          </a:p>
        </p:txBody>
      </p:sp>
    </p:spTree>
    <p:extLst>
      <p:ext uri="{BB962C8B-B14F-4D97-AF65-F5344CB8AC3E}">
        <p14:creationId xmlns:p14="http://schemas.microsoft.com/office/powerpoint/2010/main" val="149115131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5500" dirty="0"/>
              <a:t>Tehnička kultura</a:t>
            </a:r>
            <a:br>
              <a:rPr lang="hr-HR" sz="5500" dirty="0"/>
            </a:br>
            <a:r>
              <a:rPr lang="hr-HR" sz="3000" dirty="0"/>
              <a:t>Kategorija „Automatika”</a:t>
            </a:r>
            <a:endParaRPr lang="hr-HR" sz="55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10053" y="2556932"/>
            <a:ext cx="9586543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4500" dirty="0"/>
          </a:p>
          <a:p>
            <a:pPr marL="0" indent="0" algn="ctr">
              <a:buNone/>
            </a:pPr>
            <a:r>
              <a:rPr lang="hr-HR" sz="4500" dirty="0"/>
              <a:t>Dora Špoljar (8. b) – </a:t>
            </a:r>
            <a:r>
              <a:rPr lang="hr-HR" sz="4500" dirty="0">
                <a:solidFill>
                  <a:srgbClr val="FF0000"/>
                </a:solidFill>
              </a:rPr>
              <a:t>3. mjesto</a:t>
            </a:r>
          </a:p>
          <a:p>
            <a:pPr marL="0" indent="0" algn="ctr">
              <a:buNone/>
            </a:pPr>
            <a:r>
              <a:rPr lang="hr-HR" sz="4000" dirty="0"/>
              <a:t>Mentor: Vedran Janković</a:t>
            </a:r>
          </a:p>
        </p:txBody>
      </p:sp>
    </p:spTree>
    <p:extLst>
      <p:ext uri="{BB962C8B-B14F-4D97-AF65-F5344CB8AC3E}">
        <p14:creationId xmlns:p14="http://schemas.microsoft.com/office/powerpoint/2010/main" val="407890502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5500" dirty="0"/>
              <a:t>Tehnička kultura</a:t>
            </a:r>
            <a:br>
              <a:rPr lang="hr-HR" sz="5500" dirty="0"/>
            </a:br>
            <a:r>
              <a:rPr lang="hr-HR" sz="3000" dirty="0"/>
              <a:t>Kategorija „Maketarstvo i modelarstvo”</a:t>
            </a:r>
            <a:endParaRPr lang="hr-HR" sz="55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10053" y="2556932"/>
            <a:ext cx="9586543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4500" dirty="0"/>
          </a:p>
          <a:p>
            <a:pPr marL="0" indent="0" algn="ctr">
              <a:buNone/>
            </a:pPr>
            <a:r>
              <a:rPr lang="hr-HR" sz="4500" dirty="0"/>
              <a:t>Matija Kovačić (5. b) – </a:t>
            </a:r>
            <a:r>
              <a:rPr lang="hr-HR" sz="4500" dirty="0">
                <a:solidFill>
                  <a:srgbClr val="FF0000"/>
                </a:solidFill>
              </a:rPr>
              <a:t>1. mjesto</a:t>
            </a:r>
          </a:p>
          <a:p>
            <a:pPr marL="0" indent="0" algn="ctr">
              <a:buNone/>
            </a:pPr>
            <a:r>
              <a:rPr lang="hr-HR" sz="4000" dirty="0"/>
              <a:t>Mentor: Vedran Janković</a:t>
            </a:r>
          </a:p>
        </p:txBody>
      </p:sp>
    </p:spTree>
    <p:extLst>
      <p:ext uri="{BB962C8B-B14F-4D97-AF65-F5344CB8AC3E}">
        <p14:creationId xmlns:p14="http://schemas.microsoft.com/office/powerpoint/2010/main" val="104681832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5500" dirty="0"/>
              <a:t>Informatika (INFOKUP 2016)</a:t>
            </a:r>
            <a:br>
              <a:rPr lang="hr-HR" sz="5500" dirty="0"/>
            </a:br>
            <a:r>
              <a:rPr lang="hr-HR" sz="3300" dirty="0"/>
              <a:t>Kategorija Programiranje (</a:t>
            </a:r>
            <a:r>
              <a:rPr lang="hr-HR" sz="3300" dirty="0" err="1"/>
              <a:t>Qbasic</a:t>
            </a:r>
            <a:r>
              <a:rPr lang="hr-HR" sz="3300" dirty="0"/>
              <a:t>)</a:t>
            </a:r>
            <a:br>
              <a:rPr lang="hr-HR" sz="3300" dirty="0"/>
            </a:br>
            <a:endParaRPr lang="hr-HR" sz="33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500" dirty="0"/>
              <a:t>Stjepan </a:t>
            </a:r>
            <a:r>
              <a:rPr lang="hr-HR" sz="4500" dirty="0" err="1"/>
              <a:t>Đelekovčan</a:t>
            </a:r>
            <a:r>
              <a:rPr lang="hr-HR" sz="4500" dirty="0"/>
              <a:t> (7. </a:t>
            </a:r>
            <a:r>
              <a:rPr lang="hr-HR" sz="3000" i="1" dirty="0" err="1"/>
              <a:t>Hlebine</a:t>
            </a:r>
            <a:r>
              <a:rPr lang="hr-HR" sz="4500" dirty="0"/>
              <a:t>) – </a:t>
            </a:r>
            <a:r>
              <a:rPr lang="hr-HR" sz="4500" dirty="0">
                <a:solidFill>
                  <a:srgbClr val="FF0000"/>
                </a:solidFill>
              </a:rPr>
              <a:t>1. mjesto</a:t>
            </a:r>
          </a:p>
          <a:p>
            <a:pPr marL="0" indent="0" algn="ctr">
              <a:buNone/>
            </a:pPr>
            <a:r>
              <a:rPr lang="hr-HR" sz="4000" dirty="0"/>
              <a:t>Mentor: Miljenko Vuković</a:t>
            </a:r>
          </a:p>
          <a:p>
            <a:pPr marL="0" indent="0">
              <a:buNone/>
            </a:pPr>
            <a:endParaRPr lang="hr-HR" sz="4500" dirty="0"/>
          </a:p>
        </p:txBody>
      </p:sp>
    </p:spTree>
    <p:extLst>
      <p:ext uri="{BB962C8B-B14F-4D97-AF65-F5344CB8AC3E}">
        <p14:creationId xmlns:p14="http://schemas.microsoft.com/office/powerpoint/2010/main" val="1619776309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</TotalTime>
  <Words>720</Words>
  <Application>Microsoft Office PowerPoint</Application>
  <PresentationFormat>Custom</PresentationFormat>
  <Paragraphs>129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Organski</vt:lpstr>
      <vt:lpstr>Osnovna škola  Fran Koncelak Drnje</vt:lpstr>
      <vt:lpstr>Ponos škole su ljudi….mali i veliki…. Ponos su i njihovi uspjesi….  Zajedno se veselimo svakome i svemu!</vt:lpstr>
      <vt:lpstr>Županijska razina natjecanja</vt:lpstr>
      <vt:lpstr>Biologija</vt:lpstr>
      <vt:lpstr>Matematika</vt:lpstr>
      <vt:lpstr>Njemački jezik</vt:lpstr>
      <vt:lpstr>Tehnička kultura Kategorija „Automatika”</vt:lpstr>
      <vt:lpstr>Tehnička kultura Kategorija „Maketarstvo i modelarstvo”</vt:lpstr>
      <vt:lpstr>Informatika (INFOKUP 2016) Kategorija Programiranje (Qbasic) </vt:lpstr>
      <vt:lpstr>LIK 2016</vt:lpstr>
      <vt:lpstr>Županijsko natjecanje - odbojka</vt:lpstr>
      <vt:lpstr>Županijska smotra </vt:lpstr>
      <vt:lpstr>Državna razina natjecanja</vt:lpstr>
      <vt:lpstr>Tehnička kultura Kategorija „Maketarstvo i modelarstvo”</vt:lpstr>
      <vt:lpstr>Poluzavršnica državnog prvenstva- odbojka</vt:lpstr>
      <vt:lpstr>Uspjesi na natječajima i projektima</vt:lpstr>
      <vt:lpstr>„Hrvatska filmska glazba”</vt:lpstr>
      <vt:lpstr>„Volim Podravinu i Prigorje”</vt:lpstr>
      <vt:lpstr>„Dan sigurnijeg interneta 2016.”</vt:lpstr>
      <vt:lpstr> Međunarodno matematičko natjecanje „Klokan bez granica” </vt:lpstr>
      <vt:lpstr> Međunarodno matematičko natjecanje „Klokan bez granica” </vt:lpstr>
      <vt:lpstr> Međunarodno matematičko natjecanje „Klokan bez granica” </vt:lpstr>
      <vt:lpstr> Međunarodno matematičko natjecanje „Klokan bez granica” </vt:lpstr>
      <vt:lpstr>„Hrvatska robotska liga”</vt:lpstr>
      <vt:lpstr>„Hrvatska robotska liga”</vt:lpstr>
      <vt:lpstr>„Mathema 2016.”</vt:lpstr>
      <vt:lpstr>„1. mala virovska prkačijada” </vt:lpstr>
      <vt:lpstr>Projekt „Stari papir”</vt:lpstr>
      <vt:lpstr>Akcija "Odčepi za ulaznice"</vt:lpstr>
      <vt:lpstr>eTwinning  „Valentine's Day in geometric shapes“ </vt:lpstr>
      <vt:lpstr>Pratite nas i dalje….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Hiki</dc:creator>
  <cp:lastModifiedBy>Hiki</cp:lastModifiedBy>
  <cp:revision>21</cp:revision>
  <dcterms:created xsi:type="dcterms:W3CDTF">2016-03-31T10:50:54Z</dcterms:created>
  <dcterms:modified xsi:type="dcterms:W3CDTF">2016-05-24T16:58:37Z</dcterms:modified>
</cp:coreProperties>
</file>