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61" r:id="rId3"/>
    <p:sldId id="277" r:id="rId4"/>
    <p:sldId id="262" r:id="rId5"/>
    <p:sldId id="278" r:id="rId6"/>
    <p:sldId id="279" r:id="rId7"/>
    <p:sldId id="263" r:id="rId8"/>
    <p:sldId id="265" r:id="rId9"/>
    <p:sldId id="280" r:id="rId10"/>
    <p:sldId id="266" r:id="rId11"/>
    <p:sldId id="281" r:id="rId12"/>
    <p:sldId id="267" r:id="rId13"/>
    <p:sldId id="268" r:id="rId14"/>
    <p:sldId id="283" r:id="rId15"/>
    <p:sldId id="282" r:id="rId16"/>
    <p:sldId id="284" r:id="rId17"/>
    <p:sldId id="285" r:id="rId18"/>
    <p:sldId id="286" r:id="rId19"/>
    <p:sldId id="287" r:id="rId20"/>
    <p:sldId id="289" r:id="rId21"/>
    <p:sldId id="290" r:id="rId22"/>
    <p:sldId id="288" r:id="rId23"/>
  </p:sldIdLst>
  <p:sldSz cx="9144000" cy="6858000" type="screen4x3"/>
  <p:notesSz cx="6858000" cy="9144000"/>
  <p:defaultTextStyle>
    <a:defPPr>
      <a:defRPr lang="hr-H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Kliknite da biste uredili stil podnaslova matrice</a:t>
            </a:r>
            <a:endParaRPr kumimoji="0" lang="en-US"/>
          </a:p>
        </p:txBody>
      </p:sp>
      <p:sp>
        <p:nvSpPr>
          <p:cNvPr id="28" name="Naslov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hr-HR" smtClean="0"/>
              <a:t>Kliknite da biste uredili stil naslova matrice</a:t>
            </a:r>
            <a:endParaRPr kumimoji="0" lang="en-US"/>
          </a:p>
        </p:txBody>
      </p:sp>
      <p:cxnSp>
        <p:nvCxnSpPr>
          <p:cNvPr id="8" name="Ravni poveznik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avni poveznik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Rezervirano mjesto datuma 14"/>
          <p:cNvSpPr>
            <a:spLocks noGrp="1"/>
          </p:cNvSpPr>
          <p:nvPr>
            <p:ph type="dt" sz="half" idx="10"/>
          </p:nvPr>
        </p:nvSpPr>
        <p:spPr/>
        <p:txBody>
          <a:bodyPr/>
          <a:lstStyle/>
          <a:p>
            <a:endParaRPr lang="hr-HR" altLang="en-US"/>
          </a:p>
        </p:txBody>
      </p:sp>
      <p:sp>
        <p:nvSpPr>
          <p:cNvPr id="16" name="Rezervirano mjesto broja slajda 15"/>
          <p:cNvSpPr>
            <a:spLocks noGrp="1"/>
          </p:cNvSpPr>
          <p:nvPr>
            <p:ph type="sldNum" sz="quarter" idx="11"/>
          </p:nvPr>
        </p:nvSpPr>
        <p:spPr/>
        <p:txBody>
          <a:bodyPr/>
          <a:lstStyle/>
          <a:p>
            <a:fld id="{D0962BC7-D236-4901-AB21-48D9B8EF4A25}" type="slidenum">
              <a:rPr lang="hr-HR" altLang="en-US" smtClean="0"/>
              <a:pPr/>
              <a:t>‹#›</a:t>
            </a:fld>
            <a:endParaRPr lang="hr-HR" altLang="en-US"/>
          </a:p>
        </p:txBody>
      </p:sp>
      <p:sp>
        <p:nvSpPr>
          <p:cNvPr id="17" name="Rezervirano mjesto podnožja 16"/>
          <p:cNvSpPr>
            <a:spLocks noGrp="1"/>
          </p:cNvSpPr>
          <p:nvPr>
            <p:ph type="ftr" sz="quarter" idx="12"/>
          </p:nvPr>
        </p:nvSpPr>
        <p:spPr/>
        <p:txBody>
          <a:bodyPr/>
          <a:lstStyle/>
          <a:p>
            <a:endParaRPr lang="hr-H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endParaRPr lang="hr-HR" altLang="en-US"/>
          </a:p>
        </p:txBody>
      </p:sp>
      <p:sp>
        <p:nvSpPr>
          <p:cNvPr id="5" name="Rezervirano mjesto podnožja 4"/>
          <p:cNvSpPr>
            <a:spLocks noGrp="1"/>
          </p:cNvSpPr>
          <p:nvPr>
            <p:ph type="ftr" sz="quarter" idx="11"/>
          </p:nvPr>
        </p:nvSpPr>
        <p:spPr/>
        <p:txBody>
          <a:bodyPr/>
          <a:lstStyle/>
          <a:p>
            <a:endParaRPr lang="hr-HR" altLang="en-US"/>
          </a:p>
        </p:txBody>
      </p:sp>
      <p:sp>
        <p:nvSpPr>
          <p:cNvPr id="6" name="Rezervirano mjesto broja slajda 5"/>
          <p:cNvSpPr>
            <a:spLocks noGrp="1"/>
          </p:cNvSpPr>
          <p:nvPr>
            <p:ph type="sldNum" sz="quarter" idx="12"/>
          </p:nvPr>
        </p:nvSpPr>
        <p:spPr/>
        <p:txBody>
          <a:bodyPr/>
          <a:lstStyle/>
          <a:p>
            <a:fld id="{77831893-5D15-4257-8DC5-75D85F30DF95}" type="slidenum">
              <a:rPr lang="hr-HR" altLang="en-US" smtClean="0"/>
              <a:pPr/>
              <a:t>‹#›</a:t>
            </a:fld>
            <a:endParaRPr lang="hr-H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endParaRPr lang="hr-HR" altLang="en-US"/>
          </a:p>
        </p:txBody>
      </p:sp>
      <p:sp>
        <p:nvSpPr>
          <p:cNvPr id="5" name="Rezervirano mjesto podnožja 4"/>
          <p:cNvSpPr>
            <a:spLocks noGrp="1"/>
          </p:cNvSpPr>
          <p:nvPr>
            <p:ph type="ftr" sz="quarter" idx="11"/>
          </p:nvPr>
        </p:nvSpPr>
        <p:spPr/>
        <p:txBody>
          <a:bodyPr/>
          <a:lstStyle/>
          <a:p>
            <a:endParaRPr lang="hr-HR" altLang="en-US"/>
          </a:p>
        </p:txBody>
      </p:sp>
      <p:sp>
        <p:nvSpPr>
          <p:cNvPr id="6" name="Rezervirano mjesto broja slajda 5"/>
          <p:cNvSpPr>
            <a:spLocks noGrp="1"/>
          </p:cNvSpPr>
          <p:nvPr>
            <p:ph type="sldNum" sz="quarter" idx="12"/>
          </p:nvPr>
        </p:nvSpPr>
        <p:spPr/>
        <p:txBody>
          <a:bodyPr/>
          <a:lstStyle/>
          <a:p>
            <a:fld id="{43FB2776-B3E7-4370-980B-42BF84CD926D}" type="slidenum">
              <a:rPr lang="hr-HR" altLang="en-US" smtClean="0"/>
              <a:pPr/>
              <a:t>‹#›</a:t>
            </a:fld>
            <a:endParaRPr lang="hr-H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9" name="Rezervirano mjesto sadržaja 8"/>
          <p:cNvSpPr>
            <a:spLocks noGrp="1"/>
          </p:cNvSpPr>
          <p:nvPr>
            <p:ph idx="1"/>
          </p:nvPr>
        </p:nvSpPr>
        <p:spPr>
          <a:xfrm>
            <a:off x="457200" y="1524000"/>
            <a:ext cx="8229600" cy="4572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4" name="Rezervirano mjesto datuma 13"/>
          <p:cNvSpPr>
            <a:spLocks noGrp="1"/>
          </p:cNvSpPr>
          <p:nvPr>
            <p:ph type="dt" sz="half" idx="14"/>
          </p:nvPr>
        </p:nvSpPr>
        <p:spPr/>
        <p:txBody>
          <a:bodyPr/>
          <a:lstStyle/>
          <a:p>
            <a:endParaRPr lang="hr-HR" altLang="en-US"/>
          </a:p>
        </p:txBody>
      </p:sp>
      <p:sp>
        <p:nvSpPr>
          <p:cNvPr id="15" name="Rezervirano mjesto broja slajda 14"/>
          <p:cNvSpPr>
            <a:spLocks noGrp="1"/>
          </p:cNvSpPr>
          <p:nvPr>
            <p:ph type="sldNum" sz="quarter" idx="15"/>
          </p:nvPr>
        </p:nvSpPr>
        <p:spPr/>
        <p:txBody>
          <a:bodyPr/>
          <a:lstStyle>
            <a:lvl1pPr algn="ctr">
              <a:defRPr/>
            </a:lvl1pPr>
          </a:lstStyle>
          <a:p>
            <a:fld id="{1205B357-E3EE-45B7-9D76-7A187C03EC16}" type="slidenum">
              <a:rPr lang="hr-HR" altLang="en-US" smtClean="0"/>
              <a:pPr/>
              <a:t>‹#›</a:t>
            </a:fld>
            <a:endParaRPr lang="hr-HR" altLang="en-US"/>
          </a:p>
        </p:txBody>
      </p:sp>
      <p:sp>
        <p:nvSpPr>
          <p:cNvPr id="16" name="Rezervirano mjesto podnožja 15"/>
          <p:cNvSpPr>
            <a:spLocks noGrp="1"/>
          </p:cNvSpPr>
          <p:nvPr>
            <p:ph type="ftr" sz="quarter" idx="16"/>
          </p:nvPr>
        </p:nvSpPr>
        <p:spPr/>
        <p:txBody>
          <a:bodyPr/>
          <a:lstStyle/>
          <a:p>
            <a:endParaRPr lang="hr-HR" altLang="en-US"/>
          </a:p>
        </p:txBody>
      </p:sp>
      <p:sp>
        <p:nvSpPr>
          <p:cNvPr id="17" name="Naslov 16"/>
          <p:cNvSpPr>
            <a:spLocks noGrp="1"/>
          </p:cNvSpPr>
          <p:nvPr>
            <p:ph type="title"/>
          </p:nvPr>
        </p:nvSpPr>
        <p:spPr/>
        <p:txBody>
          <a:bodyPr rtlCol="0" anchor="b" anchorCtr="0"/>
          <a:lstStyle/>
          <a:p>
            <a:r>
              <a:rPr kumimoji="0" lang="hr-HR" smtClean="0"/>
              <a:t>Kliknite da biste uredili stil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4" name="Rezervirano mjesto datuma 3"/>
          <p:cNvSpPr>
            <a:spLocks noGrp="1"/>
          </p:cNvSpPr>
          <p:nvPr>
            <p:ph type="dt" sz="half" idx="10"/>
          </p:nvPr>
        </p:nvSpPr>
        <p:spPr/>
        <p:txBody>
          <a:bodyPr/>
          <a:lstStyle/>
          <a:p>
            <a:endParaRPr lang="hr-HR" altLang="en-US"/>
          </a:p>
        </p:txBody>
      </p:sp>
      <p:sp>
        <p:nvSpPr>
          <p:cNvPr id="5" name="Rezervirano mjesto podnožja 4"/>
          <p:cNvSpPr>
            <a:spLocks noGrp="1"/>
          </p:cNvSpPr>
          <p:nvPr>
            <p:ph type="ftr" sz="quarter" idx="11"/>
          </p:nvPr>
        </p:nvSpPr>
        <p:spPr/>
        <p:txBody>
          <a:bodyPr/>
          <a:lstStyle/>
          <a:p>
            <a:endParaRPr lang="hr-HR" altLang="en-US"/>
          </a:p>
        </p:txBody>
      </p:sp>
      <p:sp>
        <p:nvSpPr>
          <p:cNvPr id="6" name="Rezervirano mjesto broja slajda 5"/>
          <p:cNvSpPr>
            <a:spLocks noGrp="1"/>
          </p:cNvSpPr>
          <p:nvPr>
            <p:ph type="sldNum" sz="quarter" idx="12"/>
          </p:nvPr>
        </p:nvSpPr>
        <p:spPr/>
        <p:txBody>
          <a:bodyPr/>
          <a:lstStyle/>
          <a:p>
            <a:fld id="{D07F3070-8F94-452D-94E6-4462BA932AD5}" type="slidenum">
              <a:rPr lang="hr-HR" altLang="en-US" smtClean="0"/>
              <a:pPr/>
              <a:t>‹#›</a:t>
            </a:fld>
            <a:endParaRPr lang="hr-HR" altLang="en-US"/>
          </a:p>
        </p:txBody>
      </p: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smtClean="0"/>
              <a:t>Kliknite da biste uredili stilove teksta matrice</a:t>
            </a:r>
          </a:p>
        </p:txBody>
      </p:sp>
      <p:cxnSp>
        <p:nvCxnSpPr>
          <p:cNvPr id="7" name="Ravni poveznik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5" name="Rezervirano mjesto datuma 4"/>
          <p:cNvSpPr>
            <a:spLocks noGrp="1"/>
          </p:cNvSpPr>
          <p:nvPr>
            <p:ph type="dt" sz="half" idx="10"/>
          </p:nvPr>
        </p:nvSpPr>
        <p:spPr/>
        <p:txBody>
          <a:bodyPr/>
          <a:lstStyle/>
          <a:p>
            <a:endParaRPr lang="hr-HR" altLang="en-US"/>
          </a:p>
        </p:txBody>
      </p:sp>
      <p:sp>
        <p:nvSpPr>
          <p:cNvPr id="6" name="Rezervirano mjesto podnožja 5"/>
          <p:cNvSpPr>
            <a:spLocks noGrp="1"/>
          </p:cNvSpPr>
          <p:nvPr>
            <p:ph type="ftr" sz="quarter" idx="11"/>
          </p:nvPr>
        </p:nvSpPr>
        <p:spPr/>
        <p:txBody>
          <a:bodyPr/>
          <a:lstStyle/>
          <a:p>
            <a:endParaRPr lang="hr-HR" altLang="en-US"/>
          </a:p>
        </p:txBody>
      </p:sp>
      <p:sp>
        <p:nvSpPr>
          <p:cNvPr id="7" name="Rezervirano mjesto broja slajda 6"/>
          <p:cNvSpPr>
            <a:spLocks noGrp="1"/>
          </p:cNvSpPr>
          <p:nvPr>
            <p:ph type="sldNum" sz="quarter" idx="12"/>
          </p:nvPr>
        </p:nvSpPr>
        <p:spPr/>
        <p:txBody>
          <a:bodyPr/>
          <a:lstStyle/>
          <a:p>
            <a:fld id="{C06885F8-9F39-4F7A-9E12-9610D7E07493}" type="slidenum">
              <a:rPr lang="hr-HR" altLang="en-US" smtClean="0"/>
              <a:pPr/>
              <a:t>‹#›</a:t>
            </a:fld>
            <a:endParaRPr lang="hr-HR" altLang="en-US"/>
          </a:p>
        </p:txBody>
      </p:sp>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11" name="Rezervirano mjesto sadržaja 10"/>
          <p:cNvSpPr>
            <a:spLocks noGrp="1"/>
          </p:cNvSpPr>
          <p:nvPr>
            <p:ph sz="half" idx="1"/>
          </p:nvPr>
        </p:nvSpPr>
        <p:spPr>
          <a:xfrm>
            <a:off x="457200" y="1524000"/>
            <a:ext cx="4059936" cy="4572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3" name="Rezervirano mjesto sadržaja 12"/>
          <p:cNvSpPr>
            <a:spLocks noGrp="1"/>
          </p:cNvSpPr>
          <p:nvPr>
            <p:ph sz="half" idx="2"/>
          </p:nvPr>
        </p:nvSpPr>
        <p:spPr>
          <a:xfrm>
            <a:off x="4648200" y="1524000"/>
            <a:ext cx="4059936" cy="4572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9" name="Rezervirano mjesto broja slajda 8"/>
          <p:cNvSpPr>
            <a:spLocks noGrp="1"/>
          </p:cNvSpPr>
          <p:nvPr>
            <p:ph type="sldNum" sz="quarter" idx="12"/>
          </p:nvPr>
        </p:nvSpPr>
        <p:spPr/>
        <p:txBody>
          <a:bodyPr/>
          <a:lstStyle/>
          <a:p>
            <a:fld id="{CCE7A3DA-8CFA-4032-B855-3C7B664BA15D}" type="slidenum">
              <a:rPr lang="hr-HR" altLang="en-US" smtClean="0"/>
              <a:pPr/>
              <a:t>‹#›</a:t>
            </a:fld>
            <a:endParaRPr lang="hr-HR" altLang="en-US"/>
          </a:p>
        </p:txBody>
      </p:sp>
      <p:sp>
        <p:nvSpPr>
          <p:cNvPr id="8" name="Rezervirano mjesto podnožja 7"/>
          <p:cNvSpPr>
            <a:spLocks noGrp="1"/>
          </p:cNvSpPr>
          <p:nvPr>
            <p:ph type="ftr" sz="quarter" idx="11"/>
          </p:nvPr>
        </p:nvSpPr>
        <p:spPr/>
        <p:txBody>
          <a:bodyPr/>
          <a:lstStyle/>
          <a:p>
            <a:endParaRPr lang="hr-HR" altLang="en-US"/>
          </a:p>
        </p:txBody>
      </p:sp>
      <p:sp>
        <p:nvSpPr>
          <p:cNvPr id="7" name="Rezervirano mjesto datuma 6"/>
          <p:cNvSpPr>
            <a:spLocks noGrp="1"/>
          </p:cNvSpPr>
          <p:nvPr>
            <p:ph type="dt" sz="half" idx="10"/>
          </p:nvPr>
        </p:nvSpPr>
        <p:spPr/>
        <p:txBody>
          <a:bodyPr/>
          <a:lstStyle/>
          <a:p>
            <a:endParaRPr lang="hr-HR" altLang="en-US"/>
          </a:p>
        </p:txBody>
      </p:sp>
      <p:sp>
        <p:nvSpPr>
          <p:cNvPr id="3" name="Rezervirano mjesto tekst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32" name="Rezervirano mjesto sadržaja 31"/>
          <p:cNvSpPr>
            <a:spLocks noGrp="1"/>
          </p:cNvSpPr>
          <p:nvPr>
            <p:ph sz="half" idx="2"/>
          </p:nvPr>
        </p:nvSpPr>
        <p:spPr>
          <a:xfrm>
            <a:off x="457200" y="2201896"/>
            <a:ext cx="4038600" cy="3913632"/>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34" name="Rezervirano mjesto sadržaja 33"/>
          <p:cNvSpPr>
            <a:spLocks noGrp="1"/>
          </p:cNvSpPr>
          <p:nvPr>
            <p:ph sz="quarter" idx="4"/>
          </p:nvPr>
        </p:nvSpPr>
        <p:spPr>
          <a:xfrm>
            <a:off x="4649788" y="2201896"/>
            <a:ext cx="4038600" cy="3913632"/>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2" name="Naslov 1"/>
          <p:cNvSpPr>
            <a:spLocks noGrp="1"/>
          </p:cNvSpPr>
          <p:nvPr>
            <p:ph type="title"/>
          </p:nvPr>
        </p:nvSpPr>
        <p:spPr>
          <a:xfrm>
            <a:off x="457200" y="155448"/>
            <a:ext cx="8229600" cy="1143000"/>
          </a:xfrm>
        </p:spPr>
        <p:txBody>
          <a:bodyPr anchor="b" anchorCtr="0"/>
          <a:lstStyle>
            <a:lvl1pPr>
              <a:defRPr/>
            </a:lvl1pPr>
          </a:lstStyle>
          <a:p>
            <a:r>
              <a:rPr kumimoji="0" lang="hr-HR" smtClean="0"/>
              <a:t>Kliknite da biste uredili stil naslova matrice</a:t>
            </a:r>
            <a:endParaRPr kumimoji="0" lang="en-US"/>
          </a:p>
        </p:txBody>
      </p:sp>
      <p:sp>
        <p:nvSpPr>
          <p:cNvPr id="12" name="Rezervirano mjesto tekst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cxnSp>
        <p:nvCxnSpPr>
          <p:cNvPr id="10" name="Ravni poveznik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avni poveznik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Rezervirano mjesto datuma 2"/>
          <p:cNvSpPr>
            <a:spLocks noGrp="1"/>
          </p:cNvSpPr>
          <p:nvPr>
            <p:ph type="dt" sz="half" idx="10"/>
          </p:nvPr>
        </p:nvSpPr>
        <p:spPr/>
        <p:txBody>
          <a:bodyPr/>
          <a:lstStyle/>
          <a:p>
            <a:endParaRPr lang="hr-HR" altLang="en-US"/>
          </a:p>
        </p:txBody>
      </p:sp>
      <p:sp>
        <p:nvSpPr>
          <p:cNvPr id="4" name="Rezervirano mjesto podnožja 3"/>
          <p:cNvSpPr>
            <a:spLocks noGrp="1"/>
          </p:cNvSpPr>
          <p:nvPr>
            <p:ph type="ftr" sz="quarter" idx="11"/>
          </p:nvPr>
        </p:nvSpPr>
        <p:spPr/>
        <p:txBody>
          <a:bodyPr/>
          <a:lstStyle/>
          <a:p>
            <a:endParaRPr lang="hr-HR" altLang="en-US"/>
          </a:p>
        </p:txBody>
      </p:sp>
      <p:sp>
        <p:nvSpPr>
          <p:cNvPr id="5" name="Rezervirano mjesto broja slajda 4"/>
          <p:cNvSpPr>
            <a:spLocks noGrp="1"/>
          </p:cNvSpPr>
          <p:nvPr>
            <p:ph type="sldNum" sz="quarter" idx="12"/>
          </p:nvPr>
        </p:nvSpPr>
        <p:spPr/>
        <p:txBody>
          <a:bodyPr/>
          <a:lstStyle/>
          <a:p>
            <a:fld id="{75BA4DA7-A67B-450A-A8A7-43E29EECBDA3}" type="slidenum">
              <a:rPr lang="hr-HR" altLang="en-US" smtClean="0"/>
              <a:pPr/>
              <a:t>‹#›</a:t>
            </a:fld>
            <a:endParaRPr lang="hr-HR" altLang="en-US"/>
          </a:p>
        </p:txBody>
      </p:sp>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endParaRPr lang="hr-HR" altLang="en-US"/>
          </a:p>
        </p:txBody>
      </p:sp>
      <p:sp>
        <p:nvSpPr>
          <p:cNvPr id="3" name="Rezervirano mjesto podnožja 2"/>
          <p:cNvSpPr>
            <a:spLocks noGrp="1"/>
          </p:cNvSpPr>
          <p:nvPr>
            <p:ph type="ftr" sz="quarter" idx="11"/>
          </p:nvPr>
        </p:nvSpPr>
        <p:spPr/>
        <p:txBody>
          <a:bodyPr/>
          <a:lstStyle/>
          <a:p>
            <a:endParaRPr lang="hr-HR" altLang="en-US"/>
          </a:p>
        </p:txBody>
      </p:sp>
      <p:sp>
        <p:nvSpPr>
          <p:cNvPr id="4" name="Rezervirano mjesto broja slajda 3"/>
          <p:cNvSpPr>
            <a:spLocks noGrp="1"/>
          </p:cNvSpPr>
          <p:nvPr>
            <p:ph type="sldNum" sz="quarter" idx="12"/>
          </p:nvPr>
        </p:nvSpPr>
        <p:spPr/>
        <p:txBody>
          <a:bodyPr/>
          <a:lstStyle/>
          <a:p>
            <a:fld id="{0DAFFEEE-C6EE-4C89-9B42-D01FA3B33040}" type="slidenum">
              <a:rPr lang="hr-HR" altLang="en-US" smtClean="0"/>
              <a:pPr/>
              <a:t>‹#›</a:t>
            </a:fld>
            <a:endParaRPr lang="hr-H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9" name="Rezervirano mjesto sadržaja 28"/>
          <p:cNvSpPr>
            <a:spLocks noGrp="1"/>
          </p:cNvSpPr>
          <p:nvPr>
            <p:ph sz="quarter" idx="1"/>
          </p:nvPr>
        </p:nvSpPr>
        <p:spPr>
          <a:xfrm>
            <a:off x="457200" y="457200"/>
            <a:ext cx="6248400" cy="5715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3" name="Rezervirano mjesto teksta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r-HR" smtClean="0"/>
              <a:t>Kliknite da biste uredili stilove teksta matrice</a:t>
            </a:r>
          </a:p>
        </p:txBody>
      </p:sp>
      <p:sp>
        <p:nvSpPr>
          <p:cNvPr id="31" name="Naslov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r-HR" smtClean="0"/>
              <a:t>Kliknite da biste uredili stil naslova matrice</a:t>
            </a:r>
            <a:endParaRPr kumimoji="0" lang="en-US"/>
          </a:p>
        </p:txBody>
      </p:sp>
      <p:sp>
        <p:nvSpPr>
          <p:cNvPr id="8" name="Rezervirano mjesto datuma 7"/>
          <p:cNvSpPr>
            <a:spLocks noGrp="1"/>
          </p:cNvSpPr>
          <p:nvPr>
            <p:ph type="dt" sz="half" idx="14"/>
          </p:nvPr>
        </p:nvSpPr>
        <p:spPr/>
        <p:txBody>
          <a:bodyPr/>
          <a:lstStyle/>
          <a:p>
            <a:endParaRPr lang="hr-HR" altLang="en-US"/>
          </a:p>
        </p:txBody>
      </p:sp>
      <p:sp>
        <p:nvSpPr>
          <p:cNvPr id="9" name="Rezervirano mjesto broja slajda 8"/>
          <p:cNvSpPr>
            <a:spLocks noGrp="1"/>
          </p:cNvSpPr>
          <p:nvPr>
            <p:ph type="sldNum" sz="quarter" idx="15"/>
          </p:nvPr>
        </p:nvSpPr>
        <p:spPr/>
        <p:txBody>
          <a:bodyPr/>
          <a:lstStyle/>
          <a:p>
            <a:fld id="{0211818A-E073-45F2-BF50-DABC27401954}" type="slidenum">
              <a:rPr lang="hr-HR" altLang="en-US" smtClean="0"/>
              <a:pPr/>
              <a:t>‹#›</a:t>
            </a:fld>
            <a:endParaRPr lang="hr-HR" altLang="en-US"/>
          </a:p>
        </p:txBody>
      </p:sp>
      <p:sp>
        <p:nvSpPr>
          <p:cNvPr id="10" name="Rezervirano mjesto podnožja 9"/>
          <p:cNvSpPr>
            <a:spLocks noGrp="1"/>
          </p:cNvSpPr>
          <p:nvPr>
            <p:ph type="ftr" sz="quarter" idx="16"/>
          </p:nvPr>
        </p:nvSpPr>
        <p:spPr/>
        <p:txBody>
          <a:bodyPr/>
          <a:lstStyle/>
          <a:p>
            <a:endParaRPr lang="hr-H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r-HR" smtClean="0"/>
              <a:t>Kliknite da biste uredili stil naslova matrice</a:t>
            </a:r>
            <a:endParaRPr kumimoji="0" lang="en-US"/>
          </a:p>
        </p:txBody>
      </p:sp>
      <p:sp>
        <p:nvSpPr>
          <p:cNvPr id="3" name="Rezervirano mjesto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hr-HR" smtClean="0"/>
              <a:t>Pritisnite ikonu za dodavanje slike</a:t>
            </a:r>
            <a:endParaRPr kumimoji="0" lang="en-US"/>
          </a:p>
        </p:txBody>
      </p:sp>
      <p:sp>
        <p:nvSpPr>
          <p:cNvPr id="4" name="Rezervirano mjesto teksta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hr-HR" smtClean="0"/>
              <a:t>Kliknite da biste uredili stilove teksta matrice</a:t>
            </a:r>
          </a:p>
        </p:txBody>
      </p:sp>
      <p:sp>
        <p:nvSpPr>
          <p:cNvPr id="8" name="Rezervirano mjesto datuma 7"/>
          <p:cNvSpPr>
            <a:spLocks noGrp="1"/>
          </p:cNvSpPr>
          <p:nvPr>
            <p:ph type="dt" sz="half" idx="10"/>
          </p:nvPr>
        </p:nvSpPr>
        <p:spPr/>
        <p:txBody>
          <a:bodyPr/>
          <a:lstStyle/>
          <a:p>
            <a:endParaRPr lang="hr-HR" altLang="en-US"/>
          </a:p>
        </p:txBody>
      </p:sp>
      <p:sp>
        <p:nvSpPr>
          <p:cNvPr id="9" name="Rezervirano mjesto broja slajda 8"/>
          <p:cNvSpPr>
            <a:spLocks noGrp="1"/>
          </p:cNvSpPr>
          <p:nvPr>
            <p:ph type="sldNum" sz="quarter" idx="11"/>
          </p:nvPr>
        </p:nvSpPr>
        <p:spPr/>
        <p:txBody>
          <a:bodyPr/>
          <a:lstStyle/>
          <a:p>
            <a:fld id="{AD0C0CB4-FF92-4FB2-8C0D-859F9327C860}" type="slidenum">
              <a:rPr lang="hr-HR" altLang="en-US" smtClean="0"/>
              <a:pPr/>
              <a:t>‹#›</a:t>
            </a:fld>
            <a:endParaRPr lang="hr-HR" altLang="en-US"/>
          </a:p>
        </p:txBody>
      </p:sp>
      <p:sp>
        <p:nvSpPr>
          <p:cNvPr id="10" name="Rezervirano mjesto podnožja 9"/>
          <p:cNvSpPr>
            <a:spLocks noGrp="1"/>
          </p:cNvSpPr>
          <p:nvPr>
            <p:ph type="ftr" sz="quarter" idx="12"/>
          </p:nvPr>
        </p:nvSpPr>
        <p:spPr/>
        <p:txBody>
          <a:bodyPr/>
          <a:lstStyle/>
          <a:p>
            <a:endParaRPr lang="hr-H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zervirano mjesto teksta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24" name="Rezervirano mjesto datum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hr-HR" altLang="en-US"/>
          </a:p>
        </p:txBody>
      </p:sp>
      <p:sp>
        <p:nvSpPr>
          <p:cNvPr id="10" name="Rezervirano mjesto podnožj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r-HR" altLang="en-US"/>
          </a:p>
        </p:txBody>
      </p:sp>
      <p:sp>
        <p:nvSpPr>
          <p:cNvPr id="22" name="Rezervirano mjesto broja slajd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AC66262-7E47-430E-9864-992E5C1CBD76}" type="slidenum">
              <a:rPr lang="hr-HR" altLang="en-US" smtClean="0"/>
              <a:pPr/>
              <a:t>‹#›</a:t>
            </a:fld>
            <a:endParaRPr lang="hr-HR" altLang="en-US"/>
          </a:p>
        </p:txBody>
      </p:sp>
      <p:sp>
        <p:nvSpPr>
          <p:cNvPr id="5" name="Rezervirano mjesto naslova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hr-HR" smtClean="0"/>
              <a:t>Kliknite da biste uredili stil naslova matrice</a:t>
            </a:r>
            <a:endParaRPr kumimoji="0" lang="en-US"/>
          </a:p>
        </p:txBody>
      </p:sp>
    </p:spTree>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573016"/>
            <a:ext cx="8305800" cy="1584176"/>
          </a:xfrm>
        </p:spPr>
        <p:txBody>
          <a:bodyPr/>
          <a:lstStyle/>
          <a:p>
            <a:r>
              <a:rPr lang="hr-HR" sz="6000" dirty="0">
                <a:latin typeface="Arial Black" pitchFamily="34" charset="0"/>
              </a:rPr>
              <a:t>HOLOKAUST</a:t>
            </a:r>
          </a:p>
        </p:txBody>
      </p:sp>
      <p:pic>
        <p:nvPicPr>
          <p:cNvPr id="6" name="Slika 5" descr="auschwitz_235144S1.jpg"/>
          <p:cNvPicPr>
            <a:picLocks noChangeAspect="1"/>
          </p:cNvPicPr>
          <p:nvPr/>
        </p:nvPicPr>
        <p:blipFill>
          <a:blip r:embed="rId2" cstate="print"/>
          <a:stretch>
            <a:fillRect/>
          </a:stretch>
        </p:blipFill>
        <p:spPr>
          <a:xfrm rot="640330">
            <a:off x="827584" y="620688"/>
            <a:ext cx="4968240" cy="2484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endParaRPr lang="sr-Latn-CS"/>
          </a:p>
        </p:txBody>
      </p:sp>
      <p:sp>
        <p:nvSpPr>
          <p:cNvPr id="62466" name="Rectangle 2"/>
          <p:cNvSpPr>
            <a:spLocks noGrp="1" noChangeArrowheads="1"/>
          </p:cNvSpPr>
          <p:nvPr>
            <p:ph type="title"/>
          </p:nvPr>
        </p:nvSpPr>
        <p:spPr/>
        <p:txBody>
          <a:bodyPr/>
          <a:lstStyle/>
          <a:p>
            <a:endParaRPr lang="sr-Latn-CS"/>
          </a:p>
        </p:txBody>
      </p:sp>
      <p:pic>
        <p:nvPicPr>
          <p:cNvPr id="62468" name="Picture 4"/>
          <p:cNvPicPr>
            <a:picLocks noChangeAspect="1" noChangeArrowheads="1"/>
          </p:cNvPicPr>
          <p:nvPr/>
        </p:nvPicPr>
        <p:blipFill>
          <a:blip r:embed="rId2" cstate="print"/>
          <a:srcRect/>
          <a:stretch>
            <a:fillRect/>
          </a:stretch>
        </p:blipFill>
        <p:spPr bwMode="auto">
          <a:xfrm>
            <a:off x="4248150" y="0"/>
            <a:ext cx="4895850" cy="3883025"/>
          </a:xfrm>
          <a:prstGeom prst="rect">
            <a:avLst/>
          </a:prstGeom>
          <a:noFill/>
          <a:ln w="9525">
            <a:noFill/>
            <a:miter lim="800000"/>
            <a:headEnd/>
            <a:tailEnd/>
          </a:ln>
          <a:effectLst/>
        </p:spPr>
      </p:pic>
      <p:pic>
        <p:nvPicPr>
          <p:cNvPr id="62469" name="Picture 5" descr="Buchenwald-23_april_1945"/>
          <p:cNvPicPr>
            <a:picLocks noChangeAspect="1" noChangeArrowheads="1"/>
          </p:cNvPicPr>
          <p:nvPr/>
        </p:nvPicPr>
        <p:blipFill>
          <a:blip r:embed="rId3" cstate="print"/>
          <a:srcRect/>
          <a:stretch>
            <a:fillRect/>
          </a:stretch>
        </p:blipFill>
        <p:spPr bwMode="auto">
          <a:xfrm>
            <a:off x="0" y="3048000"/>
            <a:ext cx="4724400" cy="38100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r>
              <a:rPr lang="hr-HR" smtClean="0"/>
              <a:t>Holokaust je iza sebe ostavio trajne posljedice. Računa se da je u njemu ubijeno 5.29 do 6 milijuna Židova, odnosno trećina svih Židova koji su prije rata živjeli u svijetu.</a:t>
            </a:r>
          </a:p>
          <a:p>
            <a:r>
              <a:rPr lang="hr-HR" smtClean="0"/>
              <a:t>Sa svim drugim grupama koje su sustavno istrebljivane, broj žrtava holokausta (u širem smislu riječi, ne uključujući samo Židove) obično se procjenjuje na devet do 11 milijuna, iako neke procjene idu i do 26 milijuna.</a:t>
            </a:r>
            <a:endParaRPr lang="hr-HR"/>
          </a:p>
        </p:txBody>
      </p:sp>
      <p:sp>
        <p:nvSpPr>
          <p:cNvPr id="3" name="Naslov 2"/>
          <p:cNvSpPr>
            <a:spLocks noGrp="1"/>
          </p:cNvSpPr>
          <p:nvPr>
            <p:ph type="title"/>
          </p:nvPr>
        </p:nvSpPr>
        <p:spPr/>
        <p:txBody>
          <a:bodyPr>
            <a:normAutofit fontScale="90000"/>
          </a:bodyPr>
          <a:lstStyle/>
          <a:p>
            <a:r>
              <a:rPr lang="hr-HR" smtClean="0"/>
              <a:t/>
            </a:r>
            <a:br>
              <a:rPr lang="hr-HR" smtClean="0"/>
            </a:br>
            <a:r>
              <a:rPr lang="hr-HR" smtClean="0"/>
              <a:t/>
            </a:r>
            <a:br>
              <a:rPr lang="hr-HR" smtClean="0"/>
            </a:br>
            <a:r>
              <a:rPr lang="hr-HR" smtClean="0"/>
              <a:t/>
            </a:r>
            <a:br>
              <a:rPr lang="hr-HR" smtClean="0"/>
            </a:br>
            <a:r>
              <a:rPr lang="hr-HR" smtClean="0"/>
              <a:t>Posljedice</a:t>
            </a:r>
            <a:r>
              <a:rPr lang="hr-HR" dirty="0" smtClean="0"/>
              <a:t/>
            </a:r>
            <a:br>
              <a:rPr lang="hr-HR" dirty="0" smtClean="0"/>
            </a:br>
            <a:endParaRPr lang="hr-H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395288" y="1268413"/>
            <a:ext cx="8229600" cy="4530725"/>
          </a:xfrm>
        </p:spPr>
        <p:txBody>
          <a:bodyPr/>
          <a:lstStyle/>
          <a:p>
            <a:endParaRPr lang="hr-HR"/>
          </a:p>
        </p:txBody>
      </p:sp>
      <p:sp>
        <p:nvSpPr>
          <p:cNvPr id="63490" name="Rectangle 2"/>
          <p:cNvSpPr>
            <a:spLocks noGrp="1" noChangeArrowheads="1"/>
          </p:cNvSpPr>
          <p:nvPr>
            <p:ph type="title"/>
          </p:nvPr>
        </p:nvSpPr>
        <p:spPr/>
        <p:txBody>
          <a:bodyPr/>
          <a:lstStyle/>
          <a:p>
            <a:endParaRPr lang="hr-HR"/>
          </a:p>
        </p:txBody>
      </p:sp>
      <p:pic>
        <p:nvPicPr>
          <p:cNvPr id="63492" name="Picture 4" descr="plaszow"/>
          <p:cNvPicPr>
            <a:picLocks noChangeAspect="1" noChangeArrowheads="1"/>
          </p:cNvPicPr>
          <p:nvPr/>
        </p:nvPicPr>
        <p:blipFill>
          <a:blip r:embed="rId2" cstate="print"/>
          <a:srcRect/>
          <a:stretch>
            <a:fillRect/>
          </a:stretch>
        </p:blipFill>
        <p:spPr bwMode="auto">
          <a:xfrm>
            <a:off x="1403350" y="2420938"/>
            <a:ext cx="6096000" cy="42037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cstate="print"/>
          <a:srcRect/>
          <a:stretch>
            <a:fillRect/>
          </a:stretch>
        </p:blipFill>
        <p:spPr bwMode="auto">
          <a:xfrm>
            <a:off x="1331913" y="1341438"/>
            <a:ext cx="6432550" cy="40211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endParaRPr lang="hr-HR" dirty="0"/>
          </a:p>
        </p:txBody>
      </p:sp>
      <p:sp>
        <p:nvSpPr>
          <p:cNvPr id="3" name="Naslov 2"/>
          <p:cNvSpPr>
            <a:spLocks noGrp="1"/>
          </p:cNvSpPr>
          <p:nvPr>
            <p:ph type="title"/>
          </p:nvPr>
        </p:nvSpPr>
        <p:spPr/>
        <p:txBody>
          <a:bodyPr/>
          <a:lstStyle/>
          <a:p>
            <a:pPr algn="ctr"/>
            <a:r>
              <a:rPr lang="hr-HR" dirty="0" smtClean="0"/>
              <a:t>KVIZ</a:t>
            </a:r>
            <a:endParaRPr lang="hr-HR" dirty="0"/>
          </a:p>
        </p:txBody>
      </p:sp>
      <p:sp>
        <p:nvSpPr>
          <p:cNvPr id="5" name="Pravokutnik s dijagonalno zaobljenim kutom 4">
            <a:hlinkClick r:id="rId2" action="ppaction://hlinksldjump"/>
          </p:cNvPr>
          <p:cNvSpPr/>
          <p:nvPr/>
        </p:nvSpPr>
        <p:spPr>
          <a:xfrm>
            <a:off x="3357554" y="3214686"/>
            <a:ext cx="2214578" cy="107157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START</a:t>
            </a:r>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dirty="0" smtClean="0"/>
              <a:t>Kad je počeo Holokaust?</a:t>
            </a:r>
            <a:endParaRPr lang="hr-HR" dirty="0"/>
          </a:p>
        </p:txBody>
      </p:sp>
      <p:sp>
        <p:nvSpPr>
          <p:cNvPr id="4" name="Pravokutnik 3">
            <a:hlinkClick r:id="rId2" action="ppaction://hlinksldjump"/>
          </p:cNvPr>
          <p:cNvSpPr/>
          <p:nvPr/>
        </p:nvSpPr>
        <p:spPr>
          <a:xfrm>
            <a:off x="3071802" y="2071678"/>
            <a:ext cx="3071834"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1935. godine</a:t>
            </a:r>
            <a:endParaRPr lang="hr-HR" dirty="0"/>
          </a:p>
        </p:txBody>
      </p:sp>
      <p:sp>
        <p:nvSpPr>
          <p:cNvPr id="6" name="Pravokutnik 5">
            <a:hlinkClick r:id="rId3" action="ppaction://hlinksldjump"/>
          </p:cNvPr>
          <p:cNvSpPr/>
          <p:nvPr/>
        </p:nvSpPr>
        <p:spPr>
          <a:xfrm>
            <a:off x="3071802" y="3071810"/>
            <a:ext cx="3071834"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1933. godine</a:t>
            </a:r>
            <a:endParaRPr lang="hr-HR" dirty="0"/>
          </a:p>
        </p:txBody>
      </p:sp>
      <p:sp>
        <p:nvSpPr>
          <p:cNvPr id="7" name="Pravokutnik 6">
            <a:hlinkClick r:id="rId2" action="ppaction://hlinksldjump"/>
          </p:cNvPr>
          <p:cNvSpPr/>
          <p:nvPr/>
        </p:nvSpPr>
        <p:spPr>
          <a:xfrm>
            <a:off x="3071802" y="4143380"/>
            <a:ext cx="3071834"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1926. godine</a:t>
            </a:r>
            <a:endParaRPr lang="hr-H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pPr algn="ctr">
              <a:buNone/>
            </a:pPr>
            <a:endParaRPr lang="hr-HR" sz="6000" dirty="0" smtClean="0"/>
          </a:p>
          <a:p>
            <a:pPr algn="ctr">
              <a:buNone/>
            </a:pPr>
            <a:r>
              <a:rPr lang="hr-HR" sz="6000" dirty="0" smtClean="0"/>
              <a:t>NETOČNO!</a:t>
            </a:r>
            <a:endParaRPr lang="hr-HR" sz="6000" dirty="0"/>
          </a:p>
        </p:txBody>
      </p:sp>
      <p:sp>
        <p:nvSpPr>
          <p:cNvPr id="3" name="Naslov 2"/>
          <p:cNvSpPr>
            <a:spLocks noGrp="1"/>
          </p:cNvSpPr>
          <p:nvPr>
            <p:ph type="title"/>
          </p:nvPr>
        </p:nvSpPr>
        <p:spPr/>
        <p:txBody>
          <a:bodyPr/>
          <a:lstStyle/>
          <a:p>
            <a:endParaRPr lang="hr-HR"/>
          </a:p>
        </p:txBody>
      </p:sp>
      <p:sp>
        <p:nvSpPr>
          <p:cNvPr id="4" name="Pravokutnik s dijagonalno zaobljenim kutom 3">
            <a:hlinkClick r:id="rId2" action="ppaction://hlinksldjump"/>
          </p:cNvPr>
          <p:cNvSpPr/>
          <p:nvPr/>
        </p:nvSpPr>
        <p:spPr>
          <a:xfrm>
            <a:off x="3643306" y="4214818"/>
            <a:ext cx="2571768" cy="114300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POKUŠAJ PONOVO</a:t>
            </a:r>
            <a:endParaRPr lang="hr-H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endParaRPr lang="hr-HR" dirty="0"/>
          </a:p>
        </p:txBody>
      </p:sp>
      <p:sp>
        <p:nvSpPr>
          <p:cNvPr id="3" name="Naslov 2"/>
          <p:cNvSpPr>
            <a:spLocks noGrp="1"/>
          </p:cNvSpPr>
          <p:nvPr>
            <p:ph type="title"/>
          </p:nvPr>
        </p:nvSpPr>
        <p:spPr/>
        <p:txBody>
          <a:bodyPr/>
          <a:lstStyle/>
          <a:p>
            <a:r>
              <a:rPr lang="hr-HR" dirty="0" smtClean="0"/>
              <a:t>Kad je završio Holokaust?</a:t>
            </a:r>
            <a:endParaRPr lang="hr-HR" dirty="0"/>
          </a:p>
        </p:txBody>
      </p:sp>
      <p:sp>
        <p:nvSpPr>
          <p:cNvPr id="4" name="Pravokutnik 3">
            <a:hlinkClick r:id="rId2" action="ppaction://hlinksldjump"/>
          </p:cNvPr>
          <p:cNvSpPr/>
          <p:nvPr/>
        </p:nvSpPr>
        <p:spPr>
          <a:xfrm>
            <a:off x="3214678" y="2143116"/>
            <a:ext cx="228601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1942. godine</a:t>
            </a:r>
            <a:endParaRPr lang="hr-HR" dirty="0"/>
          </a:p>
        </p:txBody>
      </p:sp>
      <p:sp>
        <p:nvSpPr>
          <p:cNvPr id="5" name="Pravokutnik 4">
            <a:hlinkClick r:id="rId3" action="ppaction://hlinksldjump"/>
          </p:cNvPr>
          <p:cNvSpPr/>
          <p:nvPr/>
        </p:nvSpPr>
        <p:spPr>
          <a:xfrm>
            <a:off x="3286116" y="3286124"/>
            <a:ext cx="228601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1945. godine</a:t>
            </a:r>
            <a:endParaRPr lang="hr-HR" dirty="0"/>
          </a:p>
        </p:txBody>
      </p:sp>
      <p:sp>
        <p:nvSpPr>
          <p:cNvPr id="6" name="Pravokutnik 5">
            <a:hlinkClick r:id="rId3" action="ppaction://hlinksldjump"/>
          </p:cNvPr>
          <p:cNvSpPr/>
          <p:nvPr/>
        </p:nvSpPr>
        <p:spPr>
          <a:xfrm>
            <a:off x="3286116" y="4357694"/>
            <a:ext cx="228601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1941. godine</a:t>
            </a:r>
            <a:endParaRPr lang="hr-H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endParaRPr lang="hr-HR" dirty="0"/>
          </a:p>
        </p:txBody>
      </p:sp>
      <p:sp>
        <p:nvSpPr>
          <p:cNvPr id="3" name="Naslov 2"/>
          <p:cNvSpPr>
            <a:spLocks noGrp="1"/>
          </p:cNvSpPr>
          <p:nvPr>
            <p:ph type="title"/>
          </p:nvPr>
        </p:nvSpPr>
        <p:spPr>
          <a:xfrm>
            <a:off x="571472" y="2285992"/>
            <a:ext cx="8229600" cy="1219200"/>
          </a:xfrm>
        </p:spPr>
        <p:txBody>
          <a:bodyPr/>
          <a:lstStyle/>
          <a:p>
            <a:pPr algn="ctr"/>
            <a:r>
              <a:rPr lang="hr-HR" dirty="0" smtClean="0"/>
              <a:t>NETOČNO!</a:t>
            </a:r>
            <a:endParaRPr lang="hr-HR" dirty="0"/>
          </a:p>
        </p:txBody>
      </p:sp>
      <p:sp>
        <p:nvSpPr>
          <p:cNvPr id="4" name="Pravokutnik s dijagonalno zaobljenim kutom 3">
            <a:hlinkClick r:id="rId2" action="ppaction://hlinksldjump"/>
          </p:cNvPr>
          <p:cNvSpPr/>
          <p:nvPr/>
        </p:nvSpPr>
        <p:spPr>
          <a:xfrm>
            <a:off x="3357554" y="4143380"/>
            <a:ext cx="2643206" cy="100013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POKUŠAJ PONOVO</a:t>
            </a:r>
            <a:endParaRPr lang="hr-H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endParaRPr lang="hr-HR" dirty="0"/>
          </a:p>
        </p:txBody>
      </p:sp>
      <p:sp>
        <p:nvSpPr>
          <p:cNvPr id="3" name="Naslov 2"/>
          <p:cNvSpPr>
            <a:spLocks noGrp="1"/>
          </p:cNvSpPr>
          <p:nvPr>
            <p:ph type="title"/>
          </p:nvPr>
        </p:nvSpPr>
        <p:spPr>
          <a:xfrm>
            <a:off x="142844" y="152400"/>
            <a:ext cx="8543956" cy="1219200"/>
          </a:xfrm>
        </p:spPr>
        <p:txBody>
          <a:bodyPr>
            <a:normAutofit fontScale="90000"/>
          </a:bodyPr>
          <a:lstStyle/>
          <a:p>
            <a:r>
              <a:rPr lang="hr-HR" dirty="0" smtClean="0"/>
              <a:t>Koliko je ljudi umrlo tijekom Holokausta?</a:t>
            </a:r>
            <a:endParaRPr lang="hr-HR" dirty="0"/>
          </a:p>
        </p:txBody>
      </p:sp>
      <p:sp>
        <p:nvSpPr>
          <p:cNvPr id="4" name="Pravokutnik 3">
            <a:hlinkClick r:id="rId2" action="ppaction://hlinksldjump"/>
          </p:cNvPr>
          <p:cNvSpPr/>
          <p:nvPr/>
        </p:nvSpPr>
        <p:spPr>
          <a:xfrm>
            <a:off x="3428992" y="2000240"/>
            <a:ext cx="264320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10 milijuna</a:t>
            </a:r>
            <a:endParaRPr lang="hr-HR" dirty="0"/>
          </a:p>
        </p:txBody>
      </p:sp>
      <p:sp>
        <p:nvSpPr>
          <p:cNvPr id="5" name="Pravokutnik 4">
            <a:hlinkClick r:id="rId2" action="ppaction://hlinksldjump"/>
          </p:cNvPr>
          <p:cNvSpPr/>
          <p:nvPr/>
        </p:nvSpPr>
        <p:spPr>
          <a:xfrm>
            <a:off x="3500430" y="3286124"/>
            <a:ext cx="264320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25 milijuna</a:t>
            </a:r>
            <a:endParaRPr lang="hr-HR" dirty="0"/>
          </a:p>
        </p:txBody>
      </p:sp>
      <p:sp>
        <p:nvSpPr>
          <p:cNvPr id="6" name="Pravokutnik 5">
            <a:hlinkClick r:id="rId3" action="ppaction://hlinksldjump"/>
          </p:cNvPr>
          <p:cNvSpPr/>
          <p:nvPr/>
        </p:nvSpPr>
        <p:spPr>
          <a:xfrm>
            <a:off x="3500430" y="4643446"/>
            <a:ext cx="264320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26 milijuna</a:t>
            </a:r>
            <a:endParaRPr lang="hr-H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hr-HR" dirty="0" smtClean="0"/>
              <a:t>Izvorno značenje pojma </a:t>
            </a:r>
            <a:r>
              <a:rPr lang="hr-HR" b="1" dirty="0" smtClean="0"/>
              <a:t>holokaust</a:t>
            </a:r>
            <a:r>
              <a:rPr lang="hr-HR" dirty="0" smtClean="0"/>
              <a:t> (grčki </a:t>
            </a:r>
            <a:r>
              <a:rPr lang="hr-HR" i="1" dirty="0" err="1" smtClean="0"/>
              <a:t>olokauston</a:t>
            </a:r>
            <a:r>
              <a:rPr lang="hr-HR" dirty="0" smtClean="0"/>
              <a:t>: "potpuno spaljen”)jest žrtva paljenica bogovima ili dušama pokojnika kod Grka i Rimljana, pri kojoj se obično (za razliku od drugih tipova žrtvi) spaljivala cijela žrtvena životinja.</a:t>
            </a:r>
            <a:endParaRPr lang="sr-Latn-CS" dirty="0"/>
          </a:p>
        </p:txBody>
      </p:sp>
      <p:sp>
        <p:nvSpPr>
          <p:cNvPr id="7" name="Naslov 6"/>
          <p:cNvSpPr>
            <a:spLocks noGrp="1"/>
          </p:cNvSpPr>
          <p:nvPr>
            <p:ph type="title"/>
          </p:nvPr>
        </p:nvSpPr>
        <p:spPr/>
        <p:txBody>
          <a:bodyPr>
            <a:normAutofit/>
          </a:bodyPr>
          <a:lstStyle/>
          <a:p>
            <a:r>
              <a:rPr lang="hr-HR" sz="4400" dirty="0" smtClean="0"/>
              <a:t>Izvorno značenje</a:t>
            </a:r>
            <a:endParaRPr lang="hr-HR" sz="4400" dirty="0"/>
          </a:p>
        </p:txBody>
      </p:sp>
      <p:pic>
        <p:nvPicPr>
          <p:cNvPr id="8" name="Slika 7" descr="Holocaust.jpg"/>
          <p:cNvPicPr>
            <a:picLocks noChangeAspect="1"/>
          </p:cNvPicPr>
          <p:nvPr/>
        </p:nvPicPr>
        <p:blipFill>
          <a:blip r:embed="rId2" cstate="print"/>
          <a:stretch>
            <a:fillRect/>
          </a:stretch>
        </p:blipFill>
        <p:spPr>
          <a:xfrm>
            <a:off x="4139952" y="3284984"/>
            <a:ext cx="4187957" cy="314096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nodeType="clickEffect">
                                  <p:stCondLst>
                                    <p:cond delay="0"/>
                                  </p:stCondLst>
                                  <p:iterate type="lt">
                                    <p:tmPct val="10000"/>
                                  </p:iterate>
                                  <p:childTnLst>
                                    <p:set>
                                      <p:cBhvr>
                                        <p:cTn id="16" dur="1" fill="hold">
                                          <p:stCondLst>
                                            <p:cond delay="0"/>
                                          </p:stCondLst>
                                        </p:cTn>
                                        <p:tgtEl>
                                          <p:spTgt spid="57347">
                                            <p:txEl>
                                              <p:pRg st="0" end="0"/>
                                            </p:txEl>
                                          </p:spTgt>
                                        </p:tgtEl>
                                        <p:attrNameLst>
                                          <p:attrName>style.visibility</p:attrName>
                                        </p:attrNameLst>
                                      </p:cBhvr>
                                      <p:to>
                                        <p:strVal val="visible"/>
                                      </p:to>
                                    </p:set>
                                    <p:anim calcmode="lin" valueType="num">
                                      <p:cBhvr>
                                        <p:cTn id="17" dur="500" fill="hold"/>
                                        <p:tgtEl>
                                          <p:spTgt spid="5734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7347">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5734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734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7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428596" y="1857364"/>
            <a:ext cx="8229600" cy="4572000"/>
          </a:xfrm>
        </p:spPr>
        <p:txBody>
          <a:bodyPr>
            <a:normAutofit/>
          </a:bodyPr>
          <a:lstStyle/>
          <a:p>
            <a:pPr algn="ctr">
              <a:buNone/>
            </a:pPr>
            <a:endParaRPr lang="hr-HR" sz="6000" dirty="0" smtClean="0"/>
          </a:p>
          <a:p>
            <a:pPr algn="ctr">
              <a:buNone/>
            </a:pPr>
            <a:r>
              <a:rPr lang="hr-HR" sz="6000" dirty="0" smtClean="0"/>
              <a:t>NETOČNO!</a:t>
            </a:r>
            <a:endParaRPr lang="hr-HR" sz="6000" dirty="0"/>
          </a:p>
        </p:txBody>
      </p:sp>
      <p:sp>
        <p:nvSpPr>
          <p:cNvPr id="3" name="Naslov 2"/>
          <p:cNvSpPr>
            <a:spLocks noGrp="1"/>
          </p:cNvSpPr>
          <p:nvPr>
            <p:ph type="title"/>
          </p:nvPr>
        </p:nvSpPr>
        <p:spPr/>
        <p:txBody>
          <a:bodyPr/>
          <a:lstStyle/>
          <a:p>
            <a:endParaRPr lang="hr-HR"/>
          </a:p>
        </p:txBody>
      </p:sp>
      <p:sp>
        <p:nvSpPr>
          <p:cNvPr id="4" name="Pravokutnik s dijagonalno zaobljenim kutom 3">
            <a:hlinkClick r:id="rId2" action="ppaction://hlinksldjump"/>
          </p:cNvPr>
          <p:cNvSpPr/>
          <p:nvPr/>
        </p:nvSpPr>
        <p:spPr>
          <a:xfrm>
            <a:off x="3357554" y="4357694"/>
            <a:ext cx="2643206" cy="92869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POKUŠAJ PONOVO</a:t>
            </a:r>
            <a:endParaRPr lang="hr-H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pPr algn="ctr">
              <a:buNone/>
            </a:pPr>
            <a:endParaRPr lang="hr-HR" sz="7200" dirty="0" smtClean="0">
              <a:solidFill>
                <a:srgbClr val="FF0000"/>
              </a:solidFill>
            </a:endParaRPr>
          </a:p>
          <a:p>
            <a:pPr algn="ctr">
              <a:buNone/>
            </a:pPr>
            <a:r>
              <a:rPr lang="hr-HR" sz="7200" dirty="0" smtClean="0">
                <a:solidFill>
                  <a:srgbClr val="FF0000"/>
                </a:solidFill>
              </a:rPr>
              <a:t>BRAVOO!</a:t>
            </a:r>
            <a:endParaRPr lang="hr-HR" sz="7200" dirty="0">
              <a:solidFill>
                <a:srgbClr val="FF0000"/>
              </a:solidFill>
            </a:endParaRPr>
          </a:p>
        </p:txBody>
      </p:sp>
      <p:sp>
        <p:nvSpPr>
          <p:cNvPr id="3" name="Naslov 2"/>
          <p:cNvSpPr>
            <a:spLocks noGrp="1"/>
          </p:cNvSpPr>
          <p:nvPr>
            <p:ph type="title"/>
          </p:nvPr>
        </p:nvSpPr>
        <p:spPr/>
        <p:txBody>
          <a:bodyPr/>
          <a:lstStyle/>
          <a:p>
            <a:endParaRPr lang="hr-H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500034" y="2643182"/>
            <a:ext cx="8229600" cy="4572000"/>
          </a:xfrm>
        </p:spPr>
        <p:txBody>
          <a:bodyPr>
            <a:normAutofit/>
          </a:bodyPr>
          <a:lstStyle/>
          <a:p>
            <a:pPr algn="ctr">
              <a:buNone/>
            </a:pPr>
            <a:r>
              <a:rPr lang="hr-HR" sz="7200" dirty="0" smtClean="0"/>
              <a:t>KRAJ</a:t>
            </a:r>
            <a:endParaRPr lang="hr-HR" sz="7200" dirty="0"/>
          </a:p>
        </p:txBody>
      </p:sp>
      <p:sp>
        <p:nvSpPr>
          <p:cNvPr id="3" name="Naslov 2"/>
          <p:cNvSpPr>
            <a:spLocks noGrp="1"/>
          </p:cNvSpPr>
          <p:nvPr>
            <p:ph type="title"/>
          </p:nvPr>
        </p:nvSpPr>
        <p:spPr/>
        <p:txBody>
          <a:bodyPr/>
          <a:lstStyle/>
          <a:p>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p:cBhvr override="childStyle">
                                        <p:cTn id="16" dur="2000" fill="hold"/>
                                        <p:tgtEl>
                                          <p:spTgt spid="2">
                                            <p:txEl>
                                              <p:pRg st="0" end="0"/>
                                            </p:txEl>
                                          </p:spTgt>
                                        </p:tgtEl>
                                        <p:attrNameLst>
                                          <p:attrName>style.color</p:attrName>
                                        </p:attrNameLst>
                                      </p:cBhvr>
                                      <p:to>
                                        <a:srgbClr val="BC3E5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r>
              <a:rPr lang="hr-HR" smtClean="0"/>
              <a:t>Danas u svijetu uobičajenoj upotrebi, "holokaust" je naziv za genocid nad Židovima (te, u širem značenju, i sustavno istrebljivanje drugih grupa), koje je za vrijeme Drugog svjetskog rata provedeno u Europi na teritoriju pod kontrolom nacističke Njemačke i njenih saveznika</a:t>
            </a:r>
            <a:endParaRPr lang="hr-HR"/>
          </a:p>
        </p:txBody>
      </p:sp>
      <p:sp>
        <p:nvSpPr>
          <p:cNvPr id="3" name="Naslov 2"/>
          <p:cNvSpPr>
            <a:spLocks noGrp="1"/>
          </p:cNvSpPr>
          <p:nvPr>
            <p:ph type="title"/>
          </p:nvPr>
        </p:nvSpPr>
        <p:spPr/>
        <p:txBody>
          <a:bodyPr/>
          <a:lstStyle/>
          <a:p>
            <a:r>
              <a:rPr lang="hr-HR" smtClean="0"/>
              <a:t>Suvremeno značenje</a:t>
            </a:r>
            <a:endParaRPr lang="hr-H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p:cNvPicPr>
            <a:picLocks noGrp="1" noChangeAspect="1" noChangeArrowheads="1"/>
          </p:cNvPicPr>
          <p:nvPr>
            <p:ph idx="1"/>
          </p:nvPr>
        </p:nvPicPr>
        <p:blipFill>
          <a:blip r:embed="rId2" cstate="print"/>
          <a:srcRect/>
          <a:stretch>
            <a:fillRect/>
          </a:stretch>
        </p:blipFill>
        <p:spPr>
          <a:xfrm>
            <a:off x="179388" y="188913"/>
            <a:ext cx="5735637" cy="3157537"/>
          </a:xfrm>
        </p:spPr>
      </p:pic>
      <p:sp>
        <p:nvSpPr>
          <p:cNvPr id="58370" name="Rectangle 2"/>
          <p:cNvSpPr>
            <a:spLocks noGrp="1" noChangeArrowheads="1"/>
          </p:cNvSpPr>
          <p:nvPr>
            <p:ph type="title"/>
          </p:nvPr>
        </p:nvSpPr>
        <p:spPr/>
        <p:txBody>
          <a:bodyPr/>
          <a:lstStyle/>
          <a:p>
            <a:endParaRPr lang="sr-Latn-CS"/>
          </a:p>
        </p:txBody>
      </p:sp>
      <p:pic>
        <p:nvPicPr>
          <p:cNvPr id="58372" name="Picture 4" descr="200px-Musikkapelle_Mauthausen"/>
          <p:cNvPicPr>
            <a:picLocks noChangeAspect="1" noChangeArrowheads="1"/>
          </p:cNvPicPr>
          <p:nvPr/>
        </p:nvPicPr>
        <p:blipFill>
          <a:blip r:embed="rId3" cstate="print"/>
          <a:srcRect/>
          <a:stretch>
            <a:fillRect/>
          </a:stretch>
        </p:blipFill>
        <p:spPr bwMode="auto">
          <a:xfrm>
            <a:off x="755650" y="3429000"/>
            <a:ext cx="3671888" cy="3140075"/>
          </a:xfrm>
          <a:prstGeom prst="rect">
            <a:avLst/>
          </a:prstGeom>
          <a:noFill/>
        </p:spPr>
      </p:pic>
      <p:pic>
        <p:nvPicPr>
          <p:cNvPr id="58373" name="Picture 5"/>
          <p:cNvPicPr>
            <a:picLocks noChangeAspect="1" noChangeArrowheads="1"/>
          </p:cNvPicPr>
          <p:nvPr/>
        </p:nvPicPr>
        <p:blipFill>
          <a:blip r:embed="rId4" cstate="print"/>
          <a:srcRect/>
          <a:stretch>
            <a:fillRect/>
          </a:stretch>
        </p:blipFill>
        <p:spPr bwMode="auto">
          <a:xfrm>
            <a:off x="5300663" y="981075"/>
            <a:ext cx="3589337" cy="520858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p:cTn id="7" dur="500" fill="hold"/>
                                        <p:tgtEl>
                                          <p:spTgt spid="5837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837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837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837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58371"/>
                                        </p:tgtEl>
                                        <p:attrNameLst>
                                          <p:attrName>style.visibility</p:attrName>
                                        </p:attrNameLst>
                                      </p:cBhvr>
                                      <p:to>
                                        <p:strVal val="visible"/>
                                      </p:to>
                                    </p:set>
                                    <p:anim by="(-#ppt_w*2)" calcmode="lin" valueType="num">
                                      <p:cBhvr rctx="PPT">
                                        <p:cTn id="15" dur="500" autoRev="1" fill="hold">
                                          <p:stCondLst>
                                            <p:cond delay="0"/>
                                          </p:stCondLst>
                                        </p:cTn>
                                        <p:tgtEl>
                                          <p:spTgt spid="58371"/>
                                        </p:tgtEl>
                                        <p:attrNameLst>
                                          <p:attrName>ppt_w</p:attrName>
                                        </p:attrNameLst>
                                      </p:cBhvr>
                                    </p:anim>
                                    <p:anim by="(#ppt_w*0.50)" calcmode="lin" valueType="num">
                                      <p:cBhvr>
                                        <p:cTn id="16" dur="500" decel="50000" autoRev="1" fill="hold">
                                          <p:stCondLst>
                                            <p:cond delay="0"/>
                                          </p:stCondLst>
                                        </p:cTn>
                                        <p:tgtEl>
                                          <p:spTgt spid="58371"/>
                                        </p:tgtEl>
                                        <p:attrNameLst>
                                          <p:attrName>ppt_x</p:attrName>
                                        </p:attrNameLst>
                                      </p:cBhvr>
                                    </p:anim>
                                    <p:anim from="(-#ppt_h/2)" to="(#ppt_y)" calcmode="lin" valueType="num">
                                      <p:cBhvr>
                                        <p:cTn id="17" dur="1000" fill="hold">
                                          <p:stCondLst>
                                            <p:cond delay="0"/>
                                          </p:stCondLst>
                                        </p:cTn>
                                        <p:tgtEl>
                                          <p:spTgt spid="58371"/>
                                        </p:tgtEl>
                                        <p:attrNameLst>
                                          <p:attrName>ppt_y</p:attrName>
                                        </p:attrNameLst>
                                      </p:cBhvr>
                                    </p:anim>
                                    <p:animRot by="21600000">
                                      <p:cBhvr>
                                        <p:cTn id="18" dur="1000" fill="hold">
                                          <p:stCondLst>
                                            <p:cond delay="0"/>
                                          </p:stCondLst>
                                        </p:cTn>
                                        <p:tgtEl>
                                          <p:spTgt spid="58371"/>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8372"/>
                                        </p:tgtEl>
                                        <p:attrNameLst>
                                          <p:attrName>style.visibility</p:attrName>
                                        </p:attrNameLst>
                                      </p:cBhvr>
                                      <p:to>
                                        <p:strVal val="visible"/>
                                      </p:to>
                                    </p:set>
                                    <p:anim calcmode="lin" valueType="num">
                                      <p:cBhvr>
                                        <p:cTn id="23" dur="500" fill="hold"/>
                                        <p:tgtEl>
                                          <p:spTgt spid="58372"/>
                                        </p:tgtEl>
                                        <p:attrNameLst>
                                          <p:attrName>ppt_w</p:attrName>
                                        </p:attrNameLst>
                                      </p:cBhvr>
                                      <p:tavLst>
                                        <p:tav tm="0">
                                          <p:val>
                                            <p:fltVal val="0"/>
                                          </p:val>
                                        </p:tav>
                                        <p:tav tm="100000">
                                          <p:val>
                                            <p:strVal val="#ppt_w"/>
                                          </p:val>
                                        </p:tav>
                                      </p:tavLst>
                                    </p:anim>
                                    <p:anim calcmode="lin" valueType="num">
                                      <p:cBhvr>
                                        <p:cTn id="24" dur="500" fill="hold"/>
                                        <p:tgtEl>
                                          <p:spTgt spid="583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lnSpcReduction="10000"/>
          </a:bodyPr>
          <a:lstStyle/>
          <a:p>
            <a:r>
              <a:rPr lang="hr-HR" dirty="0" smtClean="0"/>
              <a:t>1933.-1942.</a:t>
            </a:r>
          </a:p>
          <a:p>
            <a:r>
              <a:rPr lang="hr-HR" sz="2000" dirty="0" smtClean="0"/>
              <a:t>Ubrzo nakon preuzimanja vlasti u Njemačkoj, nacisti počinju ostvarivanje jednog od svojih najvažnijih programskih ciljeva: iskorijeniti svaki utjecaj Židova u njemačkoj politici, ekonomiji i kulturi. Antižidovska kampanja pokrenuta je preko radija i novina, a u svim školama i na fakultetima uvedeno je </a:t>
            </a:r>
            <a:r>
              <a:rPr lang="hr-HR" sz="2000" dirty="0" err="1" smtClean="0"/>
              <a:t>pseudoznastveno</a:t>
            </a:r>
            <a:r>
              <a:rPr lang="hr-HR" sz="2000" dirty="0" smtClean="0"/>
              <a:t> "učenje o rasama" kao obavezni predmet </a:t>
            </a:r>
          </a:p>
          <a:p>
            <a:r>
              <a:rPr lang="vi-VN" sz="2000" dirty="0" smtClean="0"/>
              <a:t> 15. rujna 1935., Židovi gube njemačko državljanstvo; ne smiju obavljati nikakvu javnu službu (što naročito pogađa intelektualce: znanstvenike, profesore, liječnike, odvjetnike, novinare itd.), niti njihova djeca mogu pohađati javne škole; zabranjen je boravak Židova na javnim mjestima (parkovi, knjižnice, muzeji idr); zabranjeno je sklapanje</a:t>
            </a:r>
            <a:r>
              <a:rPr lang="hr-HR" sz="2000" dirty="0" smtClean="0"/>
              <a:t> </a:t>
            </a:r>
            <a:r>
              <a:rPr lang="vi-VN" sz="2000" dirty="0" smtClean="0"/>
              <a:t>braka između </a:t>
            </a:r>
            <a:r>
              <a:rPr lang="vi-VN" sz="2000" i="1" dirty="0" smtClean="0"/>
              <a:t>Arijaca</a:t>
            </a:r>
            <a:r>
              <a:rPr lang="vi-VN" sz="2000" dirty="0" smtClean="0"/>
              <a:t> i Židova kao i seksualni odnosi; zabranjeno je zapošljavanje Arijaca u kućanstvima Židova, itd.</a:t>
            </a:r>
            <a:endParaRPr lang="hr-HR" sz="2000" dirty="0"/>
          </a:p>
        </p:txBody>
      </p:sp>
      <p:sp>
        <p:nvSpPr>
          <p:cNvPr id="3" name="Naslov 2"/>
          <p:cNvSpPr>
            <a:spLocks noGrp="1"/>
          </p:cNvSpPr>
          <p:nvPr>
            <p:ph type="title"/>
          </p:nvPr>
        </p:nvSpPr>
        <p:spPr/>
        <p:txBody>
          <a:bodyPr>
            <a:normAutofit fontScale="90000"/>
          </a:bodyPr>
          <a:lstStyle/>
          <a:p>
            <a:r>
              <a:rPr lang="vi-VN" dirty="0" smtClean="0"/>
              <a:t>Provođenje holokausta u nacističkoj Njemačkoj</a:t>
            </a:r>
            <a:endParaRPr lang="hr-H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3" presetClass="emph" presetSubtype="2" fill="hold" nodeType="afterEffect">
                                  <p:stCondLst>
                                    <p:cond delay="0"/>
                                  </p:stCondLst>
                                  <p:childTnLst>
                                    <p:animClr clrSpc="rgb">
                                      <p:cBhvr override="childStyle">
                                        <p:cTn id="10" dur="2000" fill="hold"/>
                                        <p:tgtEl>
                                          <p:spTgt spid="2">
                                            <p:txEl>
                                              <p:pRg st="0" end="0"/>
                                            </p:txEl>
                                          </p:spTgt>
                                        </p:tgtEl>
                                        <p:attrNameLst>
                                          <p:attrName>style.color</p:attrName>
                                        </p:attrNameLst>
                                      </p:cBhvr>
                                      <p:to>
                                        <a:schemeClr val="hlink"/>
                                      </p:to>
                                    </p:animClr>
                                  </p:childTnLst>
                                </p:cTn>
                              </p:par>
                            </p:childTnLst>
                          </p:cTn>
                        </p:par>
                        <p:par>
                          <p:cTn id="11" fill="hold">
                            <p:stCondLst>
                              <p:cond delay="2500"/>
                            </p:stCondLst>
                            <p:childTnLst>
                              <p:par>
                                <p:cTn id="12" presetID="39" presetClass="entr" presetSubtype="0" accel="10000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39" presetClass="entr" presetSubtype="0" accel="10000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r>
              <a:rPr lang="hr-HR" sz="2400" dirty="0" smtClean="0"/>
              <a:t>Obavezno nošenje oznake na odjeći propisano je prvo za Židove u Poljskoj u studenom 1939., a kasnije i u Njemačkoj i drugim državama. Židovi su ponovo smješteni u posebne izolirane dijelove gradova (geta), od kojih je najveći bio u Varšavi; tamo je došlo i do jedinog organiziranog i masovnog otpora Židova</a:t>
            </a:r>
            <a:endParaRPr lang="hr-HR" sz="2400" dirty="0"/>
          </a:p>
        </p:txBody>
      </p:sp>
      <p:sp>
        <p:nvSpPr>
          <p:cNvPr id="3" name="Naslov 2"/>
          <p:cNvSpPr>
            <a:spLocks noGrp="1"/>
          </p:cNvSpPr>
          <p:nvPr>
            <p:ph type="title"/>
          </p:nvPr>
        </p:nvSpPr>
        <p:spPr/>
        <p:txBody>
          <a:bodyPr/>
          <a:lstStyle/>
          <a:p>
            <a:endParaRPr lang="hr-HR"/>
          </a:p>
        </p:txBody>
      </p:sp>
      <p:pic>
        <p:nvPicPr>
          <p:cNvPr id="4" name="Slika 3" descr="22660-holokaust-koncentracny-tabor-zidia-fasizmus-zlta-nestandard1.jpg"/>
          <p:cNvPicPr>
            <a:picLocks noChangeAspect="1"/>
          </p:cNvPicPr>
          <p:nvPr/>
        </p:nvPicPr>
        <p:blipFill>
          <a:blip r:embed="rId2" cstate="print"/>
          <a:stretch>
            <a:fillRect/>
          </a:stretch>
        </p:blipFill>
        <p:spPr>
          <a:xfrm>
            <a:off x="4211960" y="3429000"/>
            <a:ext cx="4266318" cy="268644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468313" y="1341438"/>
            <a:ext cx="8229600" cy="4530725"/>
          </a:xfrm>
        </p:spPr>
        <p:txBody>
          <a:bodyPr/>
          <a:lstStyle/>
          <a:p>
            <a:r>
              <a:rPr lang="hr-HR" dirty="0"/>
              <a:t>Auschwitz je najveći koncentracijski logor, nalazio se u Poljskoj.</a:t>
            </a:r>
          </a:p>
        </p:txBody>
      </p:sp>
      <p:sp>
        <p:nvSpPr>
          <p:cNvPr id="59394" name="Rectangle 2"/>
          <p:cNvSpPr>
            <a:spLocks noGrp="1" noChangeArrowheads="1"/>
          </p:cNvSpPr>
          <p:nvPr>
            <p:ph type="title"/>
          </p:nvPr>
        </p:nvSpPr>
        <p:spPr/>
        <p:txBody>
          <a:bodyPr/>
          <a:lstStyle/>
          <a:p>
            <a:r>
              <a:rPr lang="hr-HR" dirty="0"/>
              <a:t>Koncentracijski logor Auschwitz</a:t>
            </a:r>
          </a:p>
        </p:txBody>
      </p:sp>
      <p:pic>
        <p:nvPicPr>
          <p:cNvPr id="59396" name="Picture 4"/>
          <p:cNvPicPr>
            <a:picLocks noChangeAspect="1" noChangeArrowheads="1"/>
          </p:cNvPicPr>
          <p:nvPr/>
        </p:nvPicPr>
        <p:blipFill>
          <a:blip r:embed="rId2" cstate="print"/>
          <a:srcRect/>
          <a:stretch>
            <a:fillRect/>
          </a:stretch>
        </p:blipFill>
        <p:spPr bwMode="auto">
          <a:xfrm>
            <a:off x="1835150" y="2646363"/>
            <a:ext cx="5616575" cy="42116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2000" fill="hold"/>
                                        <p:tgtEl>
                                          <p:spTgt spid="59394"/>
                                        </p:tgtEl>
                                        <p:attrNameLst>
                                          <p:attrName>style.color</p:attrName>
                                        </p:attrNameLst>
                                      </p:cBhvr>
                                      <p:to>
                                        <a:srgbClr val="3EE317"/>
                                      </p:to>
                                    </p:animClr>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1" nodeType="clickEffect">
                                  <p:stCondLst>
                                    <p:cond delay="0"/>
                                  </p:stCondLst>
                                  <p:childTnLst>
                                    <p:set>
                                      <p:cBhvr>
                                        <p:cTn id="10" dur="1" fill="hold">
                                          <p:stCondLst>
                                            <p:cond delay="0"/>
                                          </p:stCondLst>
                                        </p:cTn>
                                        <p:tgtEl>
                                          <p:spTgt spid="59394"/>
                                        </p:tgtEl>
                                        <p:attrNameLst>
                                          <p:attrName>style.visibility</p:attrName>
                                        </p:attrNameLst>
                                      </p:cBhvr>
                                      <p:to>
                                        <p:strVal val="visible"/>
                                      </p:to>
                                    </p:set>
                                    <p:animEffect transition="in" filter="box(in)">
                                      <p:cBhvr>
                                        <p:cTn id="11" dur="500"/>
                                        <p:tgtEl>
                                          <p:spTgt spid="59394"/>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59396"/>
                                        </p:tgtEl>
                                        <p:attrNameLst>
                                          <p:attrName>style.visibility</p:attrName>
                                        </p:attrNameLst>
                                      </p:cBhvr>
                                      <p:to>
                                        <p:strVal val="visible"/>
                                      </p:to>
                                    </p:set>
                                    <p:anim calcmode="lin" valueType="num">
                                      <p:cBhvr>
                                        <p:cTn id="16" dur="500" fill="hold"/>
                                        <p:tgtEl>
                                          <p:spTgt spid="59396"/>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59396"/>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59396"/>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5939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59395">
                                            <p:txEl>
                                              <p:pRg st="0" end="0"/>
                                            </p:txEl>
                                          </p:spTgt>
                                        </p:tgtEl>
                                        <p:attrNameLst>
                                          <p:attrName>style.visibility</p:attrName>
                                        </p:attrNameLst>
                                      </p:cBhvr>
                                      <p:to>
                                        <p:strVal val="visible"/>
                                      </p:to>
                                    </p:set>
                                    <p:animEffect transition="in" filter="wipe(down)">
                                      <p:cBhvr>
                                        <p:cTn id="24" dur="580">
                                          <p:stCondLst>
                                            <p:cond delay="0"/>
                                          </p:stCondLst>
                                        </p:cTn>
                                        <p:tgtEl>
                                          <p:spTgt spid="59395">
                                            <p:txEl>
                                              <p:pRg st="0" end="0"/>
                                            </p:txEl>
                                          </p:spTgt>
                                        </p:tgtEl>
                                      </p:cBhvr>
                                    </p:animEffect>
                                    <p:anim calcmode="lin" valueType="num">
                                      <p:cBhvr>
                                        <p:cTn id="25" dur="1822" tmFilter="0,0; 0.14,0.36; 0.43,0.73; 0.71,0.91; 1.0,1.0">
                                          <p:stCondLst>
                                            <p:cond delay="0"/>
                                          </p:stCondLst>
                                        </p:cTn>
                                        <p:tgtEl>
                                          <p:spTgt spid="59395">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9395">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9395">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9395">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9395">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59395">
                                            <p:txEl>
                                              <p:pRg st="0" end="0"/>
                                            </p:txEl>
                                          </p:spTgt>
                                        </p:tgtEl>
                                      </p:cBhvr>
                                      <p:to x="100000" y="60000"/>
                                    </p:animScale>
                                    <p:animScale>
                                      <p:cBhvr>
                                        <p:cTn id="31" dur="166" decel="50000">
                                          <p:stCondLst>
                                            <p:cond delay="676"/>
                                          </p:stCondLst>
                                        </p:cTn>
                                        <p:tgtEl>
                                          <p:spTgt spid="59395">
                                            <p:txEl>
                                              <p:pRg st="0" end="0"/>
                                            </p:txEl>
                                          </p:spTgt>
                                        </p:tgtEl>
                                      </p:cBhvr>
                                      <p:to x="100000" y="100000"/>
                                    </p:animScale>
                                    <p:animScale>
                                      <p:cBhvr>
                                        <p:cTn id="32" dur="26">
                                          <p:stCondLst>
                                            <p:cond delay="1312"/>
                                          </p:stCondLst>
                                        </p:cTn>
                                        <p:tgtEl>
                                          <p:spTgt spid="59395">
                                            <p:txEl>
                                              <p:pRg st="0" end="0"/>
                                            </p:txEl>
                                          </p:spTgt>
                                        </p:tgtEl>
                                      </p:cBhvr>
                                      <p:to x="100000" y="80000"/>
                                    </p:animScale>
                                    <p:animScale>
                                      <p:cBhvr>
                                        <p:cTn id="33" dur="166" decel="50000">
                                          <p:stCondLst>
                                            <p:cond delay="1338"/>
                                          </p:stCondLst>
                                        </p:cTn>
                                        <p:tgtEl>
                                          <p:spTgt spid="59395">
                                            <p:txEl>
                                              <p:pRg st="0" end="0"/>
                                            </p:txEl>
                                          </p:spTgt>
                                        </p:tgtEl>
                                      </p:cBhvr>
                                      <p:to x="100000" y="100000"/>
                                    </p:animScale>
                                    <p:animScale>
                                      <p:cBhvr>
                                        <p:cTn id="34" dur="26">
                                          <p:stCondLst>
                                            <p:cond delay="1642"/>
                                          </p:stCondLst>
                                        </p:cTn>
                                        <p:tgtEl>
                                          <p:spTgt spid="59395">
                                            <p:txEl>
                                              <p:pRg st="0" end="0"/>
                                            </p:txEl>
                                          </p:spTgt>
                                        </p:tgtEl>
                                      </p:cBhvr>
                                      <p:to x="100000" y="90000"/>
                                    </p:animScale>
                                    <p:animScale>
                                      <p:cBhvr>
                                        <p:cTn id="35" dur="166" decel="50000">
                                          <p:stCondLst>
                                            <p:cond delay="1668"/>
                                          </p:stCondLst>
                                        </p:cTn>
                                        <p:tgtEl>
                                          <p:spTgt spid="59395">
                                            <p:txEl>
                                              <p:pRg st="0" end="0"/>
                                            </p:txEl>
                                          </p:spTgt>
                                        </p:tgtEl>
                                      </p:cBhvr>
                                      <p:to x="100000" y="100000"/>
                                    </p:animScale>
                                    <p:animScale>
                                      <p:cBhvr>
                                        <p:cTn id="36" dur="26">
                                          <p:stCondLst>
                                            <p:cond delay="1808"/>
                                          </p:stCondLst>
                                        </p:cTn>
                                        <p:tgtEl>
                                          <p:spTgt spid="59395">
                                            <p:txEl>
                                              <p:pRg st="0" end="0"/>
                                            </p:txEl>
                                          </p:spTgt>
                                        </p:tgtEl>
                                      </p:cBhvr>
                                      <p:to x="100000" y="95000"/>
                                    </p:animScale>
                                    <p:animScale>
                                      <p:cBhvr>
                                        <p:cTn id="37" dur="166" decel="50000">
                                          <p:stCondLst>
                                            <p:cond delay="1834"/>
                                          </p:stCondLst>
                                        </p:cTn>
                                        <p:tgtEl>
                                          <p:spTgt spid="5939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sz="quarter" idx="1"/>
          </p:nvPr>
        </p:nvSpPr>
        <p:spPr/>
        <p:txBody>
          <a:bodyPr/>
          <a:lstStyle/>
          <a:p>
            <a:pPr>
              <a:buFont typeface="Wingdings" pitchFamily="2" charset="2"/>
              <a:buNone/>
            </a:pPr>
            <a:r>
              <a:rPr lang="hr-HR" smtClean="0"/>
              <a:t>.</a:t>
            </a:r>
            <a:endParaRPr lang="hr-HR"/>
          </a:p>
        </p:txBody>
      </p:sp>
      <p:sp>
        <p:nvSpPr>
          <p:cNvPr id="8" name="Rezervirano mjesto teksta 7"/>
          <p:cNvSpPr>
            <a:spLocks noGrp="1"/>
          </p:cNvSpPr>
          <p:nvPr>
            <p:ph type="body" idx="2"/>
          </p:nvPr>
        </p:nvSpPr>
        <p:spPr>
          <a:xfrm>
            <a:off x="5292080" y="1600200"/>
            <a:ext cx="3473968" cy="3733800"/>
          </a:xfrm>
        </p:spPr>
        <p:txBody>
          <a:bodyPr>
            <a:normAutofit fontScale="92500" lnSpcReduction="10000"/>
          </a:bodyPr>
          <a:lstStyle/>
          <a:p>
            <a:r>
              <a:rPr lang="vi-VN" dirty="0" smtClean="0"/>
              <a:t>Otpor ovim mjerama postojao je u mnogim zaposjednutim zemljama. Najsnažniji je bio u Danskoj</a:t>
            </a:r>
            <a:r>
              <a:rPr lang="hr-HR" dirty="0" smtClean="0"/>
              <a:t>,</a:t>
            </a:r>
            <a:r>
              <a:rPr lang="vi-VN" dirty="0" smtClean="0"/>
              <a:t> gdje je nakon prvih protužidovskih mjera sam kralj na radiju izjavio da će osobno staviti židovsku zvijezdu, ako bilo koji građanin njegove zemlje na to bude prisiljen. Kada su 1943., Nijemci uveli svoju direktnu upravu nad zemljom i naredili uhićenje svih </a:t>
            </a:r>
            <a:r>
              <a:rPr lang="vi-VN" i="1" dirty="0" smtClean="0"/>
              <a:t>nearijaca</a:t>
            </a:r>
            <a:r>
              <a:rPr lang="vi-VN" dirty="0" smtClean="0"/>
              <a:t>, organizirano je potajno prebacivanje Židova brodovima u Švedsku, tako da su gotovo svi spašeni.</a:t>
            </a:r>
            <a:endParaRPr lang="hr-HR" dirty="0"/>
          </a:p>
        </p:txBody>
      </p:sp>
      <p:sp>
        <p:nvSpPr>
          <p:cNvPr id="7" name="Naslov 6"/>
          <p:cNvSpPr>
            <a:spLocks noGrp="1"/>
          </p:cNvSpPr>
          <p:nvPr>
            <p:ph type="title"/>
          </p:nvPr>
        </p:nvSpPr>
        <p:spPr>
          <a:xfrm>
            <a:off x="5364088" y="476672"/>
            <a:ext cx="3240360" cy="1066800"/>
          </a:xfrm>
        </p:spPr>
        <p:txBody>
          <a:bodyPr/>
          <a:lstStyle/>
          <a:p>
            <a:r>
              <a:rPr lang="hr-HR" dirty="0" smtClean="0"/>
              <a:t>Otpor antižidovskim mjerama</a:t>
            </a:r>
            <a:br>
              <a:rPr lang="hr-HR" dirty="0" smtClean="0"/>
            </a:br>
            <a:endParaRPr lang="hr-HR" dirty="0"/>
          </a:p>
        </p:txBody>
      </p:sp>
      <p:pic>
        <p:nvPicPr>
          <p:cNvPr id="61444" name="Picture 4"/>
          <p:cNvPicPr>
            <a:picLocks noChangeAspect="1" noChangeArrowheads="1"/>
          </p:cNvPicPr>
          <p:nvPr/>
        </p:nvPicPr>
        <p:blipFill>
          <a:blip r:embed="rId2" cstate="print"/>
          <a:srcRect/>
          <a:stretch>
            <a:fillRect/>
          </a:stretch>
        </p:blipFill>
        <p:spPr bwMode="auto">
          <a:xfrm>
            <a:off x="683568" y="548680"/>
            <a:ext cx="4225925" cy="434181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wipe(down)">
                                      <p:cBhvr>
                                        <p:cTn id="7" dur="580">
                                          <p:stCondLst>
                                            <p:cond delay="0"/>
                                          </p:stCondLst>
                                        </p:cTn>
                                        <p:tgtEl>
                                          <p:spTgt spid="61444"/>
                                        </p:tgtEl>
                                      </p:cBhvr>
                                    </p:animEffect>
                                    <p:anim calcmode="lin" valueType="num">
                                      <p:cBhvr>
                                        <p:cTn id="8" dur="1822" tmFilter="0,0; 0.14,0.36; 0.43,0.73; 0.71,0.91; 1.0,1.0">
                                          <p:stCondLst>
                                            <p:cond delay="0"/>
                                          </p:stCondLst>
                                        </p:cTn>
                                        <p:tgtEl>
                                          <p:spTgt spid="614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44"/>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44"/>
                                        </p:tgtEl>
                                      </p:cBhvr>
                                      <p:to x="100000" y="60000"/>
                                    </p:animScale>
                                    <p:animScale>
                                      <p:cBhvr>
                                        <p:cTn id="14" dur="166" decel="50000">
                                          <p:stCondLst>
                                            <p:cond delay="676"/>
                                          </p:stCondLst>
                                        </p:cTn>
                                        <p:tgtEl>
                                          <p:spTgt spid="61444"/>
                                        </p:tgtEl>
                                      </p:cBhvr>
                                      <p:to x="100000" y="100000"/>
                                    </p:animScale>
                                    <p:animScale>
                                      <p:cBhvr>
                                        <p:cTn id="15" dur="26">
                                          <p:stCondLst>
                                            <p:cond delay="1312"/>
                                          </p:stCondLst>
                                        </p:cTn>
                                        <p:tgtEl>
                                          <p:spTgt spid="61444"/>
                                        </p:tgtEl>
                                      </p:cBhvr>
                                      <p:to x="100000" y="80000"/>
                                    </p:animScale>
                                    <p:animScale>
                                      <p:cBhvr>
                                        <p:cTn id="16" dur="166" decel="50000">
                                          <p:stCondLst>
                                            <p:cond delay="1338"/>
                                          </p:stCondLst>
                                        </p:cTn>
                                        <p:tgtEl>
                                          <p:spTgt spid="61444"/>
                                        </p:tgtEl>
                                      </p:cBhvr>
                                      <p:to x="100000" y="100000"/>
                                    </p:animScale>
                                    <p:animScale>
                                      <p:cBhvr>
                                        <p:cTn id="17" dur="26">
                                          <p:stCondLst>
                                            <p:cond delay="1642"/>
                                          </p:stCondLst>
                                        </p:cTn>
                                        <p:tgtEl>
                                          <p:spTgt spid="61444"/>
                                        </p:tgtEl>
                                      </p:cBhvr>
                                      <p:to x="100000" y="90000"/>
                                    </p:animScale>
                                    <p:animScale>
                                      <p:cBhvr>
                                        <p:cTn id="18" dur="166" decel="50000">
                                          <p:stCondLst>
                                            <p:cond delay="1668"/>
                                          </p:stCondLst>
                                        </p:cTn>
                                        <p:tgtEl>
                                          <p:spTgt spid="61444"/>
                                        </p:tgtEl>
                                      </p:cBhvr>
                                      <p:to x="100000" y="100000"/>
                                    </p:animScale>
                                    <p:animScale>
                                      <p:cBhvr>
                                        <p:cTn id="19" dur="26">
                                          <p:stCondLst>
                                            <p:cond delay="1808"/>
                                          </p:stCondLst>
                                        </p:cTn>
                                        <p:tgtEl>
                                          <p:spTgt spid="61444"/>
                                        </p:tgtEl>
                                      </p:cBhvr>
                                      <p:to x="100000" y="95000"/>
                                    </p:animScale>
                                    <p:animScale>
                                      <p:cBhvr>
                                        <p:cTn id="20" dur="166" decel="50000">
                                          <p:stCondLst>
                                            <p:cond delay="1834"/>
                                          </p:stCondLst>
                                        </p:cTn>
                                        <p:tgtEl>
                                          <p:spTgt spid="6144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zervirano mjesto sadržaja 7"/>
          <p:cNvSpPr>
            <a:spLocks noGrp="1"/>
          </p:cNvSpPr>
          <p:nvPr>
            <p:ph idx="1"/>
          </p:nvPr>
        </p:nvSpPr>
        <p:spPr/>
        <p:txBody>
          <a:bodyPr>
            <a:normAutofit/>
          </a:bodyPr>
          <a:lstStyle/>
          <a:p>
            <a:r>
              <a:rPr lang="hr-HR" sz="2000" smtClean="0"/>
              <a:t>Austrija =60.000</a:t>
            </a:r>
          </a:p>
          <a:p>
            <a:r>
              <a:rPr lang="hr-HR" sz="2000" smtClean="0"/>
              <a:t>Belgija=28.000</a:t>
            </a:r>
          </a:p>
          <a:p>
            <a:r>
              <a:rPr lang="hr-HR" sz="2000" smtClean="0"/>
              <a:t>Čehoslovačka (1936.) =243.000</a:t>
            </a:r>
          </a:p>
          <a:p>
            <a:r>
              <a:rPr lang="hr-HR" sz="2000" smtClean="0"/>
              <a:t>Francuska=65.000</a:t>
            </a:r>
          </a:p>
          <a:p>
            <a:r>
              <a:rPr lang="hr-HR" sz="2000" smtClean="0"/>
              <a:t>Grčka=60.000</a:t>
            </a:r>
          </a:p>
          <a:p>
            <a:r>
              <a:rPr lang="hr-HR" sz="2000" smtClean="0"/>
              <a:t>Italija=9.500</a:t>
            </a:r>
          </a:p>
          <a:p>
            <a:r>
              <a:rPr lang="hr-HR" sz="2000" smtClean="0"/>
              <a:t>Nizozemska=104.000</a:t>
            </a:r>
          </a:p>
          <a:p>
            <a:r>
              <a:rPr lang="pl-PL" sz="2000" smtClean="0"/>
              <a:t>Njemačka (u granicama od 1938.)=180.000</a:t>
            </a:r>
          </a:p>
          <a:p>
            <a:r>
              <a:rPr lang="hr-HR" sz="2000" smtClean="0"/>
              <a:t>Poljska=2.600.000</a:t>
            </a:r>
          </a:p>
          <a:p>
            <a:r>
              <a:rPr lang="pl-PL" sz="2000" smtClean="0"/>
              <a:t>SSSR (u granicama od 1939.) i baltičke države=750.000</a:t>
            </a:r>
            <a:endParaRPr lang="hr-HR" sz="2000" smtClean="0"/>
          </a:p>
          <a:p>
            <a:endParaRPr lang="hr-HR" sz="2000" smtClean="0"/>
          </a:p>
          <a:p>
            <a:pPr>
              <a:buNone/>
            </a:pPr>
            <a:endParaRPr lang="hr-HR" sz="2000"/>
          </a:p>
        </p:txBody>
      </p:sp>
      <p:sp>
        <p:nvSpPr>
          <p:cNvPr id="7" name="Naslov 6"/>
          <p:cNvSpPr>
            <a:spLocks noGrp="1"/>
          </p:cNvSpPr>
          <p:nvPr>
            <p:ph type="title"/>
          </p:nvPr>
        </p:nvSpPr>
        <p:spPr/>
        <p:txBody>
          <a:bodyPr>
            <a:normAutofit fontScale="90000"/>
          </a:bodyPr>
          <a:lstStyle/>
          <a:p>
            <a:r>
              <a:rPr lang="hr-HR" dirty="0" smtClean="0"/>
              <a:t>Broj židovskih žrtava</a:t>
            </a:r>
            <a:br>
              <a:rPr lang="hr-HR" dirty="0" smtClean="0"/>
            </a:br>
            <a:endParaRPr lang="hr-H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r">
  <a:themeElements>
    <a:clrScheme name="Gomil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pi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335</TotalTime>
  <Words>155</Words>
  <Application>Microsoft Office PowerPoint</Application>
  <PresentationFormat>Prikaz na zaslonu (4:3)</PresentationFormat>
  <Paragraphs>54</Paragraphs>
  <Slides>22</Slides>
  <Notes>0</Notes>
  <HiddenSlides>0</HiddenSlides>
  <MMClips>0</MMClips>
  <ScaleCrop>false</ScaleCrop>
  <HeadingPairs>
    <vt:vector size="4" baseType="variant">
      <vt:variant>
        <vt:lpstr>Tema</vt:lpstr>
      </vt:variant>
      <vt:variant>
        <vt:i4>1</vt:i4>
      </vt:variant>
      <vt:variant>
        <vt:lpstr>Naslovi slajdova</vt:lpstr>
      </vt:variant>
      <vt:variant>
        <vt:i4>22</vt:i4>
      </vt:variant>
    </vt:vector>
  </HeadingPairs>
  <TitlesOfParts>
    <vt:vector size="23" baseType="lpstr">
      <vt:lpstr>Papir</vt:lpstr>
      <vt:lpstr>HOLOKAUST</vt:lpstr>
      <vt:lpstr>Izvorno značenje</vt:lpstr>
      <vt:lpstr>Suvremeno značenje</vt:lpstr>
      <vt:lpstr>Slajd 4</vt:lpstr>
      <vt:lpstr>Provođenje holokausta u nacističkoj Njemačkoj</vt:lpstr>
      <vt:lpstr>Slajd 6</vt:lpstr>
      <vt:lpstr>Koncentracijski logor Auschwitz</vt:lpstr>
      <vt:lpstr>Otpor antižidovskim mjerama </vt:lpstr>
      <vt:lpstr>Broj židovskih žrtava </vt:lpstr>
      <vt:lpstr>Slajd 10</vt:lpstr>
      <vt:lpstr>   Posljedice </vt:lpstr>
      <vt:lpstr>Slajd 12</vt:lpstr>
      <vt:lpstr>Slajd 13</vt:lpstr>
      <vt:lpstr>KVIZ</vt:lpstr>
      <vt:lpstr>Kad je počeo Holokaust?</vt:lpstr>
      <vt:lpstr>Slajd 16</vt:lpstr>
      <vt:lpstr>Kad je završio Holokaust?</vt:lpstr>
      <vt:lpstr>NETOČNO!</vt:lpstr>
      <vt:lpstr>Koliko je ljudi umrlo tijekom Holokausta?</vt:lpstr>
      <vt:lpstr>Slajd 20</vt:lpstr>
      <vt:lpstr>Slajd 21</vt:lpstr>
      <vt:lpstr>Slajd 22</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HOLOKAUST</dc:title>
  <dc:creator>User</dc:creator>
  <cp:lastModifiedBy>Škola</cp:lastModifiedBy>
  <cp:revision>12</cp:revision>
  <dcterms:created xsi:type="dcterms:W3CDTF">2012-01-29T14:26:04Z</dcterms:created>
  <dcterms:modified xsi:type="dcterms:W3CDTF">2016-02-24T11:00:20Z</dcterms:modified>
</cp:coreProperties>
</file>