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4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3" r:id="rId24"/>
    <p:sldId id="284" r:id="rId25"/>
    <p:sldId id="285" r:id="rId26"/>
    <p:sldId id="277" r:id="rId27"/>
    <p:sldId id="278" r:id="rId28"/>
    <p:sldId id="279" r:id="rId29"/>
    <p:sldId id="280" r:id="rId30"/>
    <p:sldId id="281" r:id="rId31"/>
    <p:sldId id="282" r:id="rId32"/>
    <p:sldId id="288" r:id="rId33"/>
    <p:sldId id="286" r:id="rId34"/>
    <p:sldId id="287" r:id="rId35"/>
    <p:sldId id="291" r:id="rId36"/>
    <p:sldId id="289" r:id="rId37"/>
    <p:sldId id="290" r:id="rId38"/>
    <p:sldId id="266" r:id="rId3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1F6"/>
    <a:srgbClr val="DCE7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2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8977-D344-4522-9A3C-649DBD8D66FB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B620-97C8-4E9C-85F5-AA5C9B2C3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Brijuni imaju bogatu povijest: prvi, zasada nama poznati tragovi ljudskog djelovanja na 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Brijunima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sežu u treće tisućljeće prije Krista, kada su na 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Brijunima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živjeli etnički nepoznati stanovnici koji su se bavili ratarstvom, stočarstvom, lovom i ribolovom, a oružje i oruđe izrađivali su od kamena, kostiju i </a:t>
            </a:r>
            <a:r>
              <a:rPr lang="hr-H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pruća..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2B620-97C8-4E9C-85F5-AA5C9B2C387E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1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DD1C2C-7A16-4B71-BBFC-030904B93594}" type="datetimeFigureOut">
              <a:rPr lang="hr-HR" smtClean="0"/>
              <a:pPr/>
              <a:t>10.2.2016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3AA438-0D7C-4B4E-B2F3-3A09DF8B3AB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1.jpeg"/><Relationship Id="rId4" Type="http://schemas.openxmlformats.org/officeDocument/2006/relationships/slide" Target="slide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4221088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hr-HR" sz="9600" dirty="0" smtClean="0"/>
              <a:t>BRIJUNI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>
                <a:solidFill>
                  <a:schemeClr val="accent5"/>
                </a:solidFill>
              </a:rPr>
              <a:t>Nacionalni park</a:t>
            </a:r>
            <a:endParaRPr lang="hr-HR" sz="3200" dirty="0">
              <a:solidFill>
                <a:schemeClr val="accent5"/>
              </a:solidFill>
            </a:endParaRPr>
          </a:p>
        </p:txBody>
      </p:sp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8630" y="-1"/>
            <a:ext cx="5635371" cy="4221089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419872" y="6237312"/>
            <a:ext cx="371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Izradila: Dora Špoljar</a:t>
            </a:r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15700" dirty="0" smtClean="0"/>
              <a:t>KVIZ</a:t>
            </a:r>
            <a:endParaRPr lang="hr-HR" sz="15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Koje je slika sa </a:t>
            </a:r>
            <a:r>
              <a:rPr lang="hr-HR" dirty="0" err="1" smtClean="0"/>
              <a:t>brijuna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14" name="Rezervirano mjesto sadržaja 13" descr="Ne brijuni.jpg">
            <a:hlinkClick r:id="rId2" action="ppaction://hlinksldjump"/>
          </p:cNvPr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556792"/>
            <a:ext cx="4572000" cy="3424586"/>
          </a:xfrm>
        </p:spPr>
      </p:pic>
      <p:pic>
        <p:nvPicPr>
          <p:cNvPr id="13" name="Rezervirano mjesto sadržaja 12" descr="images (1).jpg">
            <a:hlinkClick r:id="rId4" action="ppaction://hlinksldjump"/>
          </p:cNvPr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0" y="1484784"/>
            <a:ext cx="4577047" cy="3528392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3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KOJE JE GODINE OTKRVEN PRVI OTISAK DINOSAURA NA BRIJUNIMA?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2" action="ppaction://hlinksldjump"/>
              </a:rPr>
              <a:t>A)</a:t>
            </a:r>
            <a:r>
              <a:rPr lang="hr-HR" sz="5400" dirty="0" smtClean="0">
                <a:solidFill>
                  <a:srgbClr val="FF0000"/>
                </a:solidFill>
              </a:rPr>
              <a:t>1925.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3" action="ppaction://hlinksldjump"/>
              </a:rPr>
              <a:t>B)</a:t>
            </a:r>
            <a:r>
              <a:rPr lang="hr-HR" sz="5400" dirty="0" smtClean="0">
                <a:solidFill>
                  <a:srgbClr val="FF0000"/>
                </a:solidFill>
              </a:rPr>
              <a:t>1856.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3" action="ppaction://hlinksldjump"/>
              </a:rPr>
              <a:t>C)</a:t>
            </a:r>
            <a:r>
              <a:rPr lang="hr-HR" sz="5400" dirty="0" smtClean="0">
                <a:solidFill>
                  <a:srgbClr val="FF0000"/>
                </a:solidFill>
              </a:rPr>
              <a:t>1963.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3" action="ppaction://hlinksldjump"/>
              </a:rPr>
              <a:t>D)</a:t>
            </a:r>
            <a:r>
              <a:rPr lang="hr-HR" sz="5400" dirty="0" smtClean="0">
                <a:solidFill>
                  <a:srgbClr val="FF0000"/>
                </a:solidFill>
              </a:rPr>
              <a:t>1935.</a:t>
            </a:r>
            <a:endParaRPr lang="hr-HR" sz="5400" dirty="0">
              <a:solidFill>
                <a:srgbClr val="FF0000"/>
              </a:solidFill>
            </a:endParaRPr>
          </a:p>
        </p:txBody>
      </p:sp>
      <p:pic>
        <p:nvPicPr>
          <p:cNvPr id="4" name="Slika 3" descr="preuzm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020094"/>
            <a:ext cx="4355976" cy="583790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Koliko je vrsta ptica registrirano na </a:t>
            </a:r>
            <a:r>
              <a:rPr lang="hr-HR" sz="3600" dirty="0" err="1" smtClean="0"/>
              <a:t>Brijunima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sz="4400" dirty="0" smtClean="0">
                <a:solidFill>
                  <a:srgbClr val="FF0000"/>
                </a:solidFill>
                <a:hlinkClick r:id="rId2" action="ppaction://hlinksldjump"/>
              </a:rPr>
              <a:t>A)</a:t>
            </a:r>
            <a:r>
              <a:rPr lang="hr-HR" sz="4400" dirty="0" smtClean="0">
                <a:solidFill>
                  <a:srgbClr val="FF0000"/>
                </a:solidFill>
              </a:rPr>
              <a:t>340.</a:t>
            </a:r>
            <a:endParaRPr lang="hr-HR" sz="4400" dirty="0" smtClean="0">
              <a:solidFill>
                <a:srgbClr val="FF0000"/>
              </a:solidFill>
              <a:hlinkClick r:id="rId2" action="ppaction://hlinksldjump"/>
            </a:endParaRPr>
          </a:p>
          <a:p>
            <a:pPr marL="514350" indent="-514350">
              <a:buNone/>
            </a:pPr>
            <a:r>
              <a:rPr lang="hr-HR" sz="4400" dirty="0" smtClean="0">
                <a:solidFill>
                  <a:srgbClr val="FF0000"/>
                </a:solidFill>
                <a:hlinkClick r:id="rId2" action="ppaction://hlinksldjump"/>
              </a:rPr>
              <a:t>B)</a:t>
            </a:r>
            <a:r>
              <a:rPr lang="hr-HR" sz="4400" dirty="0" smtClean="0">
                <a:solidFill>
                  <a:srgbClr val="FF0000"/>
                </a:solidFill>
              </a:rPr>
              <a:t>470.</a:t>
            </a:r>
          </a:p>
          <a:p>
            <a:pPr marL="514350" indent="-514350">
              <a:buNone/>
            </a:pPr>
            <a:r>
              <a:rPr lang="hr-HR" sz="4400" dirty="0" smtClean="0">
                <a:solidFill>
                  <a:srgbClr val="FF0000"/>
                </a:solidFill>
                <a:hlinkClick r:id="rId3" action="ppaction://hlinksldjump"/>
              </a:rPr>
              <a:t>C)</a:t>
            </a:r>
            <a:r>
              <a:rPr lang="hr-HR" sz="4400" dirty="0" smtClean="0">
                <a:solidFill>
                  <a:srgbClr val="FF0000"/>
                </a:solidFill>
              </a:rPr>
              <a:t>250.</a:t>
            </a:r>
            <a:endParaRPr lang="hr-HR" sz="4400" dirty="0" smtClean="0">
              <a:solidFill>
                <a:srgbClr val="FF0000"/>
              </a:solidFill>
              <a:hlinkClick r:id="rId2" action="ppaction://hlinksldjump"/>
            </a:endParaRPr>
          </a:p>
          <a:p>
            <a:pPr marL="514350" indent="-514350">
              <a:buNone/>
            </a:pPr>
            <a:r>
              <a:rPr lang="hr-HR" sz="4400" dirty="0" smtClean="0">
                <a:solidFill>
                  <a:srgbClr val="FF0000"/>
                </a:solidFill>
                <a:hlinkClick r:id="rId2" action="ppaction://hlinksldjump"/>
              </a:rPr>
              <a:t>D)</a:t>
            </a:r>
            <a:r>
              <a:rPr lang="hr-HR" sz="4400" dirty="0" smtClean="0">
                <a:solidFill>
                  <a:srgbClr val="FF0000"/>
                </a:solidFill>
              </a:rPr>
              <a:t>260.</a:t>
            </a:r>
            <a:endParaRPr lang="hr-HR" sz="4400" dirty="0">
              <a:solidFill>
                <a:srgbClr val="FF0000"/>
              </a:solidFill>
            </a:endParaRPr>
          </a:p>
        </p:txBody>
      </p:sp>
      <p:pic>
        <p:nvPicPr>
          <p:cNvPr id="4" name="Slika 3" descr="pti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8001" y="2348881"/>
            <a:ext cx="6776000" cy="450912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/>
                </a:solidFill>
              </a:rPr>
              <a:t>ŠTO SU BRIJUNI???</a:t>
            </a:r>
            <a:endParaRPr lang="hr-HR" dirty="0">
              <a:solidFill>
                <a:schemeClr val="accent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Brijuni</a:t>
            </a:r>
            <a:r>
              <a:rPr lang="hr-HR" dirty="0" smtClean="0">
                <a:solidFill>
                  <a:schemeClr val="accent5"/>
                </a:solidFill>
              </a:rPr>
              <a:t> su otočje i nacionalni park u Jadranskom moru, na hrvatskom dijelu Jadrana.</a:t>
            </a:r>
          </a:p>
          <a:p>
            <a:r>
              <a:rPr lang="hr-HR" dirty="0" smtClean="0">
                <a:solidFill>
                  <a:schemeClr val="accent5"/>
                </a:solidFill>
              </a:rPr>
              <a:t>Nacionalni park Brijuni oaza je veličanstvenog sklada čovjeka, flore i faune. </a:t>
            </a:r>
          </a:p>
          <a:p>
            <a:r>
              <a:rPr lang="hr-HR" dirty="0" smtClean="0">
                <a:solidFill>
                  <a:schemeClr val="accent5"/>
                </a:solidFill>
              </a:rPr>
              <a:t>Nalaze se koji kilometar zapadno od istarske obale, nasuprot mjesta Fažana.</a:t>
            </a:r>
          </a:p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zove mjesto koje je pored </a:t>
            </a:r>
            <a:r>
              <a:rPr lang="hr-HR" dirty="0" err="1" smtClean="0"/>
              <a:t>Brijuna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A) </a:t>
            </a:r>
            <a:r>
              <a:rPr lang="hr-HR" sz="4800" dirty="0" err="1" smtClean="0"/>
              <a:t>Peroj</a:t>
            </a:r>
            <a:endParaRPr lang="hr-HR" sz="4800" dirty="0" smtClean="0"/>
          </a:p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B) </a:t>
            </a:r>
            <a:r>
              <a:rPr lang="hr-HR" sz="4800" dirty="0" err="1" smtClean="0"/>
              <a:t>Stinjan</a:t>
            </a:r>
            <a:endParaRPr lang="hr-HR" sz="4800" dirty="0" smtClean="0"/>
          </a:p>
          <a:p>
            <a:pPr marL="514350" indent="-514350">
              <a:buNone/>
            </a:pPr>
            <a:r>
              <a:rPr lang="hr-HR" sz="4800" dirty="0" smtClean="0">
                <a:hlinkClick r:id="rId3" action="ppaction://hlinksldjump"/>
              </a:rPr>
              <a:t>C) </a:t>
            </a:r>
            <a:r>
              <a:rPr lang="hr-HR" sz="4800" dirty="0" smtClean="0"/>
              <a:t>Fažana</a:t>
            </a:r>
          </a:p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D) </a:t>
            </a:r>
            <a:r>
              <a:rPr lang="hr-HR" sz="4800" dirty="0" err="1" smtClean="0"/>
              <a:t>Galižana</a:t>
            </a:r>
            <a:endParaRPr lang="hr-HR" sz="4800" dirty="0"/>
          </a:p>
        </p:txBody>
      </p:sp>
      <p:pic>
        <p:nvPicPr>
          <p:cNvPr id="4" name="Slika 3" descr="faž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2375" y="2714620"/>
            <a:ext cx="5531626" cy="414338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su bili veliki </a:t>
            </a:r>
            <a:r>
              <a:rPr lang="hr-HR" dirty="0" err="1" smtClean="0"/>
              <a:t>dinosauri</a:t>
            </a:r>
            <a:r>
              <a:rPr lang="hr-HR" dirty="0" smtClean="0"/>
              <a:t> na </a:t>
            </a:r>
            <a:r>
              <a:rPr lang="hr-HR" dirty="0" err="1" smtClean="0"/>
              <a:t>Brijunima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2" action="ppaction://hlinksldjump"/>
              </a:rPr>
              <a:t>A)</a:t>
            </a:r>
            <a:r>
              <a:rPr lang="hr-HR" sz="5400" dirty="0" smtClean="0">
                <a:solidFill>
                  <a:srgbClr val="FF0000"/>
                </a:solidFill>
              </a:rPr>
              <a:t>20-25m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2" action="ppaction://hlinksldjump"/>
              </a:rPr>
              <a:t>B)</a:t>
            </a:r>
            <a:r>
              <a:rPr lang="hr-HR" sz="5400" dirty="0" smtClean="0">
                <a:solidFill>
                  <a:srgbClr val="FF0000"/>
                </a:solidFill>
              </a:rPr>
              <a:t>8-15m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3" action="ppaction://hlinksldjump"/>
              </a:rPr>
              <a:t>C)</a:t>
            </a:r>
            <a:r>
              <a:rPr lang="hr-HR" sz="5400" dirty="0" smtClean="0">
                <a:solidFill>
                  <a:srgbClr val="FF0000"/>
                </a:solidFill>
              </a:rPr>
              <a:t>8-10m</a:t>
            </a:r>
          </a:p>
          <a:p>
            <a:pPr marL="514350" indent="-514350">
              <a:buNone/>
            </a:pPr>
            <a:r>
              <a:rPr lang="hr-HR" sz="5400" dirty="0" smtClean="0">
                <a:solidFill>
                  <a:srgbClr val="FF0000"/>
                </a:solidFill>
                <a:hlinkClick r:id="rId2" action="ppaction://hlinksldjump"/>
              </a:rPr>
              <a:t>D)</a:t>
            </a:r>
            <a:r>
              <a:rPr lang="hr-HR" sz="5400" dirty="0" smtClean="0">
                <a:solidFill>
                  <a:srgbClr val="FF0000"/>
                </a:solidFill>
              </a:rPr>
              <a:t>6-8m</a:t>
            </a:r>
          </a:p>
          <a:p>
            <a:pPr marL="514350" indent="-514350">
              <a:buAutoNum type="alphaUcParenR"/>
            </a:pPr>
            <a:endParaRPr lang="hr-HR" dirty="0"/>
          </a:p>
        </p:txBody>
      </p:sp>
      <p:pic>
        <p:nvPicPr>
          <p:cNvPr id="4" name="Slika 3" descr="dinosauri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3671" y="2924945"/>
            <a:ext cx="5910330" cy="39330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LJUDI ZNAJU NEKAD ZVATI BRIJUNE?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A) </a:t>
            </a:r>
            <a:r>
              <a:rPr lang="hr-HR" sz="4800" dirty="0" smtClean="0"/>
              <a:t>“Pakao na </a:t>
            </a:r>
            <a:r>
              <a:rPr lang="hr-HR" sz="4800" dirty="0" err="1" smtClean="0"/>
              <a:t>zemjli</a:t>
            </a:r>
            <a:r>
              <a:rPr lang="hr-HR" sz="4800" dirty="0" smtClean="0"/>
              <a:t>”</a:t>
            </a:r>
          </a:p>
          <a:p>
            <a:pPr marL="514350" indent="-514350">
              <a:buNone/>
            </a:pPr>
            <a:r>
              <a:rPr lang="hr-HR" sz="4800" dirty="0" smtClean="0">
                <a:hlinkClick r:id="rId3" action="ppaction://hlinksldjump"/>
              </a:rPr>
              <a:t>B) </a:t>
            </a:r>
            <a:r>
              <a:rPr lang="hr-HR" sz="4800" dirty="0" smtClean="0"/>
              <a:t>“Raj na zemlji”</a:t>
            </a:r>
          </a:p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C) </a:t>
            </a:r>
            <a:r>
              <a:rPr lang="hr-HR" sz="4800" dirty="0" smtClean="0"/>
              <a:t>“</a:t>
            </a:r>
            <a:r>
              <a:rPr lang="hr-HR" sz="4800" dirty="0" err="1" smtClean="0"/>
              <a:t>Naj</a:t>
            </a:r>
            <a:r>
              <a:rPr lang="hr-HR" sz="4800" dirty="0" smtClean="0"/>
              <a:t> mjesto”</a:t>
            </a:r>
          </a:p>
          <a:p>
            <a:pPr marL="514350" indent="-514350">
              <a:buNone/>
            </a:pPr>
            <a:r>
              <a:rPr lang="hr-HR" sz="4800" dirty="0" smtClean="0">
                <a:hlinkClick r:id="rId2" action="ppaction://hlinksldjump"/>
              </a:rPr>
              <a:t>D) </a:t>
            </a:r>
            <a:r>
              <a:rPr lang="hr-HR" sz="4800" dirty="0" smtClean="0"/>
              <a:t>“Prirodni raj”</a:t>
            </a:r>
            <a:endParaRPr lang="hr-HR" sz="4800" dirty="0"/>
          </a:p>
        </p:txBody>
      </p:sp>
      <p:pic>
        <p:nvPicPr>
          <p:cNvPr id="12" name="Slika 11" descr="brijuni otociiiiiiiiiiiiiiiiiiiiiiiiiiiiiiiiiiiiiiiiiiiiiiiiiiiiiiiii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61483" y="3071810"/>
            <a:ext cx="4482518" cy="378619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je vrsta raslinja upisano na </a:t>
            </a:r>
            <a:r>
              <a:rPr lang="hr-HR" dirty="0" err="1" smtClean="0"/>
              <a:t>brijunima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sz="6000" dirty="0" smtClean="0">
                <a:hlinkClick r:id="rId2" action="ppaction://hlinksldjump"/>
              </a:rPr>
              <a:t>A) </a:t>
            </a:r>
            <a:r>
              <a:rPr lang="hr-HR" sz="6000" dirty="0" smtClean="0"/>
              <a:t>800</a:t>
            </a:r>
          </a:p>
          <a:p>
            <a:pPr marL="514350" indent="-514350">
              <a:buNone/>
            </a:pPr>
            <a:r>
              <a:rPr lang="hr-HR" sz="6000" dirty="0" smtClean="0">
                <a:hlinkClick r:id="rId3" action="ppaction://hlinksldjump"/>
              </a:rPr>
              <a:t>B) </a:t>
            </a:r>
            <a:r>
              <a:rPr lang="hr-HR" sz="6000" dirty="0" smtClean="0"/>
              <a:t>700</a:t>
            </a:r>
          </a:p>
          <a:p>
            <a:pPr marL="514350" indent="-514350">
              <a:buNone/>
            </a:pPr>
            <a:r>
              <a:rPr lang="hr-HR" sz="6000" dirty="0" smtClean="0">
                <a:hlinkClick r:id="rId2" action="ppaction://hlinksldjump"/>
              </a:rPr>
              <a:t>C) </a:t>
            </a:r>
            <a:r>
              <a:rPr lang="hr-HR" sz="6000" dirty="0" smtClean="0"/>
              <a:t>600</a:t>
            </a:r>
          </a:p>
          <a:p>
            <a:pPr marL="514350" indent="-514350">
              <a:buNone/>
            </a:pPr>
            <a:r>
              <a:rPr lang="hr-HR" sz="6000" dirty="0" smtClean="0">
                <a:hlinkClick r:id="rId2" action="ppaction://hlinksldjump"/>
              </a:rPr>
              <a:t>D) </a:t>
            </a:r>
            <a:r>
              <a:rPr lang="hr-HR" sz="6000" dirty="0" smtClean="0"/>
              <a:t>900</a:t>
            </a:r>
            <a:endParaRPr lang="hr-HR" sz="6000" dirty="0"/>
          </a:p>
        </p:txBody>
      </p:sp>
      <p:pic>
        <p:nvPicPr>
          <p:cNvPr id="4" name="Slika 3" descr="flo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4961" y="2786059"/>
            <a:ext cx="6119039" cy="407194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8"/>
            <a:ext cx="3047716" cy="3955539"/>
          </a:xfrm>
        </p:spPr>
        <p:txBody>
          <a:bodyPr>
            <a:noAutofit/>
          </a:bodyPr>
          <a:lstStyle/>
          <a:p>
            <a:r>
              <a:rPr lang="hr-HR" sz="4000" dirty="0" smtClean="0"/>
              <a:t>Na </a:t>
            </a:r>
            <a:r>
              <a:rPr lang="hr-HR" sz="4000" dirty="0" err="1" smtClean="0"/>
              <a:t>Brijunima</a:t>
            </a:r>
            <a:r>
              <a:rPr lang="hr-HR" sz="4000" dirty="0" smtClean="0"/>
              <a:t> je upisano gotovo 700 vrsta raslinja, oko 250 vrsta ptica.</a:t>
            </a:r>
            <a:endParaRPr lang="hr-HR" sz="4000" dirty="0"/>
          </a:p>
        </p:txBody>
      </p:sp>
      <p:pic>
        <p:nvPicPr>
          <p:cNvPr id="5" name="Rezervirano mjesto slike 4" descr="preuzmi 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4326048" cy="324036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je otisaka </a:t>
            </a:r>
            <a:r>
              <a:rPr lang="hr-HR" dirty="0" err="1" smtClean="0"/>
              <a:t>dinosaura</a:t>
            </a:r>
            <a:r>
              <a:rPr lang="hr-HR" dirty="0" smtClean="0"/>
              <a:t> otkriveno na </a:t>
            </a:r>
            <a:r>
              <a:rPr lang="hr-HR" dirty="0" err="1" smtClean="0"/>
              <a:t>brijunima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r-HR" sz="6600" dirty="0" smtClean="0">
                <a:hlinkClick r:id="rId2" action="ppaction://hlinksldjump"/>
              </a:rPr>
              <a:t>A) </a:t>
            </a:r>
            <a:r>
              <a:rPr lang="hr-HR" sz="6600" dirty="0" smtClean="0"/>
              <a:t>100</a:t>
            </a:r>
          </a:p>
          <a:p>
            <a:pPr marL="514350" indent="-514350">
              <a:buNone/>
            </a:pPr>
            <a:r>
              <a:rPr lang="hr-HR" sz="6600" dirty="0" smtClean="0">
                <a:hlinkClick r:id="rId3" action="ppaction://hlinksldjump"/>
              </a:rPr>
              <a:t>B) </a:t>
            </a:r>
            <a:r>
              <a:rPr lang="hr-HR" sz="6600" dirty="0" smtClean="0"/>
              <a:t>200</a:t>
            </a:r>
          </a:p>
          <a:p>
            <a:pPr marL="514350" indent="-514350">
              <a:buNone/>
            </a:pPr>
            <a:r>
              <a:rPr lang="hr-HR" sz="6600" dirty="0" smtClean="0">
                <a:hlinkClick r:id="rId4" action="ppaction://hlinksldjump"/>
              </a:rPr>
              <a:t>C) </a:t>
            </a:r>
            <a:r>
              <a:rPr lang="hr-HR" sz="6600" dirty="0" smtClean="0"/>
              <a:t>250</a:t>
            </a:r>
          </a:p>
          <a:p>
            <a:pPr marL="514350" indent="-514350">
              <a:buNone/>
            </a:pPr>
            <a:r>
              <a:rPr lang="hr-HR" sz="6600" dirty="0" smtClean="0">
                <a:hlinkClick r:id="rId2" action="ppaction://hlinksldjump"/>
              </a:rPr>
              <a:t>D) </a:t>
            </a:r>
            <a:r>
              <a:rPr lang="hr-HR" sz="6600" dirty="0" smtClean="0"/>
              <a:t>61</a:t>
            </a:r>
          </a:p>
          <a:p>
            <a:pPr marL="514350" indent="-514350">
              <a:buNone/>
            </a:pPr>
            <a:endParaRPr lang="hr-HR" dirty="0"/>
          </a:p>
        </p:txBody>
      </p:sp>
      <p:pic>
        <p:nvPicPr>
          <p:cNvPr id="4" name="Slika 3" descr="otisc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8948" y="4071942"/>
            <a:ext cx="5485052" cy="278605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TOČNO!!!</a:t>
            </a:r>
            <a:endParaRPr lang="hr-HR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7236296" y="5157192"/>
            <a:ext cx="115212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C00000"/>
                </a:solidFill>
              </a:rPr>
              <a:t>NE TOČNO.</a:t>
            </a:r>
            <a:endParaRPr lang="hr-HR" sz="9600" dirty="0">
              <a:solidFill>
                <a:srgbClr val="C00000"/>
              </a:solidFill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732240" y="5373216"/>
            <a:ext cx="122413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755576" y="2060848"/>
            <a:ext cx="75608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TOLIKO OD MENE</a:t>
            </a:r>
          </a:p>
          <a:p>
            <a:pPr algn="ctr"/>
            <a:endParaRPr lang="hr-HR" sz="2400" dirty="0"/>
          </a:p>
          <a:p>
            <a:pPr algn="ctr"/>
            <a:endParaRPr lang="hr-HR" sz="2400" dirty="0" smtClean="0"/>
          </a:p>
          <a:p>
            <a:pPr algn="ctr"/>
            <a:endParaRPr lang="hr-HR" sz="2400" dirty="0"/>
          </a:p>
          <a:p>
            <a:pPr algn="ctr"/>
            <a:endParaRPr lang="hr-HR" sz="2400" dirty="0" smtClean="0"/>
          </a:p>
          <a:p>
            <a:pPr algn="ctr"/>
            <a:endParaRPr lang="hr-HR" sz="2400" dirty="0"/>
          </a:p>
          <a:p>
            <a:pPr algn="ctr"/>
            <a:endParaRPr lang="hr-HR" sz="2400" dirty="0" smtClean="0"/>
          </a:p>
          <a:p>
            <a:pPr algn="ctr"/>
            <a:endParaRPr lang="hr-HR" sz="2400" dirty="0" smtClean="0"/>
          </a:p>
          <a:p>
            <a:endParaRPr lang="hr-HR" dirty="0"/>
          </a:p>
          <a:p>
            <a:r>
              <a:rPr lang="hr-HR" dirty="0" smtClean="0"/>
              <a:t>TKO ŽELI ZNATI VIŠE MOŽE POGLEDATI: http://www.np-brijuni.hr/</a:t>
            </a:r>
            <a:endParaRPr lang="hr-HR" dirty="0"/>
          </a:p>
        </p:txBody>
      </p:sp>
      <p:pic>
        <p:nvPicPr>
          <p:cNvPr id="3077" name="Picture 5" descr="C:\Users\korisnik\AppData\Local\Microsoft\Windows\Temporary Internet Files\Content.IE5\FAO13SJP\512px-Smile-rabbit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3113459" cy="3113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Brijuni imaju bogatu povijest: prvi, zasada nama poznati tragovi ljudskog djelovanja na </a:t>
            </a:r>
            <a:r>
              <a:rPr lang="hr-HR" dirty="0" err="1" smtClean="0"/>
              <a:t>Brijunima</a:t>
            </a:r>
            <a:r>
              <a:rPr lang="hr-HR" dirty="0" smtClean="0"/>
              <a:t>, sežu u treće tisućljeće prije Krista</a:t>
            </a:r>
            <a:endParaRPr lang="hr-HR" dirty="0"/>
          </a:p>
        </p:txBody>
      </p:sp>
      <p:pic>
        <p:nvPicPr>
          <p:cNvPr id="8" name="Rezervirano mjesto sadržaja 7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931678"/>
            <a:ext cx="5868144" cy="392632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11560" y="692696"/>
            <a:ext cx="7344816" cy="2448272"/>
          </a:xfrm>
        </p:spPr>
        <p:txBody>
          <a:bodyPr>
            <a:normAutofit fontScale="47500" lnSpcReduction="20000"/>
          </a:bodyPr>
          <a:lstStyle/>
          <a:p>
            <a:r>
              <a:rPr lang="hr-HR" sz="6200" dirty="0" smtClean="0"/>
              <a:t>Zahvaljujući svojoj razvedenoj obali, povijesti, raznovrsnoj flori i fauni, zbog čega </a:t>
            </a:r>
            <a:r>
              <a:rPr lang="hr-HR" sz="6200" dirty="0" err="1" smtClean="0"/>
              <a:t>Brijune</a:t>
            </a:r>
            <a:r>
              <a:rPr lang="hr-HR" sz="6200" dirty="0" smtClean="0"/>
              <a:t> znaju zvati "raj na Zemlji", Brijuni su 27. listopada 1983. godine proglašeni nacionalnim parkom i omiljena su turistička destinacija.</a:t>
            </a:r>
          </a:p>
          <a:p>
            <a:endParaRPr lang="hr-HR" dirty="0"/>
          </a:p>
        </p:txBody>
      </p:sp>
      <p:pic>
        <p:nvPicPr>
          <p:cNvPr id="6" name="Slika 5" descr="preuzmi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7416" y="2920635"/>
            <a:ext cx="5256584" cy="393736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/>
                </a:solidFill>
              </a:rPr>
              <a:t>DINOSAURI NA BRIJUNIMA</a:t>
            </a:r>
            <a:endParaRPr lang="hr-HR" dirty="0">
              <a:solidFill>
                <a:schemeClr val="accent5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" name="Slika 6" descr="DINOSA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0709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OTISCI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Velom </a:t>
            </a:r>
            <a:r>
              <a:rPr lang="hr-HR" dirty="0" err="1" smtClean="0"/>
              <a:t>Brijunu</a:t>
            </a:r>
            <a:r>
              <a:rPr lang="hr-HR" dirty="0" smtClean="0"/>
              <a:t> otkriveno je čak 200 otisaka </a:t>
            </a:r>
            <a:r>
              <a:rPr lang="hr-HR" dirty="0" err="1" smtClean="0"/>
              <a:t>dinosaura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Prvi su otkriveni 1925. </a:t>
            </a:r>
            <a:endParaRPr lang="hr-HR" dirty="0"/>
          </a:p>
        </p:txBody>
      </p:sp>
      <p:pic>
        <p:nvPicPr>
          <p:cNvPr id="6" name="Slika 5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118053"/>
            <a:ext cx="4860032" cy="3739947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Tridesetak otisaka otkriveno je na lokalitetu Trstike/Debela glava. Riječ je o otiscima velikih (do 10 m) četveronožnih biljojeda, vjerojatno iz skupine </a:t>
            </a:r>
            <a:r>
              <a:rPr lang="hr-HR" dirty="0" err="1" smtClean="0"/>
              <a:t>Sauropoda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rtu Pogledalo/</a:t>
            </a:r>
            <a:r>
              <a:rPr lang="hr-HR" dirty="0" err="1" smtClean="0"/>
              <a:t>Barban</a:t>
            </a:r>
            <a:r>
              <a:rPr lang="hr-HR" dirty="0" smtClean="0"/>
              <a:t> otkriven je 61 otisak velikih dvonožnih mesojeda. Na osnovu veličine otisaka procjenjuje se da su bili dugački i do 8 metara.</a:t>
            </a:r>
            <a:endParaRPr lang="hr-HR" dirty="0"/>
          </a:p>
        </p:txBody>
      </p:sp>
      <p:pic>
        <p:nvPicPr>
          <p:cNvPr id="2050" name="Picture 2" descr="C:\Users\korisnik\AppData\Local\Microsoft\Windows\Temporary Internet Files\Content.IE5\FAO13SJP\Dino_rocker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184576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 PRVI HRVATSKI PREDSJEDNIK VOLI BRIJUNE!!!!!!!!!!!!!!!!!!!!!!!!!!!!!!!!!!!!!!!!!!!!</a:t>
            </a:r>
            <a:endParaRPr lang="hr-HR" dirty="0"/>
          </a:p>
        </p:txBody>
      </p:sp>
      <p:pic>
        <p:nvPicPr>
          <p:cNvPr id="3" name="Slika 2" descr="FRANJO TUĐM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8509"/>
            <a:ext cx="9144000" cy="4239491"/>
          </a:xfrm>
          <a:prstGeom prst="rect">
            <a:avLst/>
          </a:prstGeom>
        </p:spPr>
      </p:pic>
      <p:sp>
        <p:nvSpPr>
          <p:cNvPr id="5" name="Srce 4"/>
          <p:cNvSpPr/>
          <p:nvPr/>
        </p:nvSpPr>
        <p:spPr>
          <a:xfrm>
            <a:off x="179512" y="188640"/>
            <a:ext cx="8784976" cy="6480720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hnički">
  <a:themeElements>
    <a:clrScheme name="Prilagođeno 3">
      <a:dk1>
        <a:srgbClr val="006461"/>
      </a:dk1>
      <a:lt1>
        <a:srgbClr val="D1CFDA"/>
      </a:lt1>
      <a:dk2>
        <a:srgbClr val="4B7B8A"/>
      </a:dk2>
      <a:lt2>
        <a:srgbClr val="C1FFFD"/>
      </a:lt2>
      <a:accent1>
        <a:srgbClr val="00B0F0"/>
      </a:accent1>
      <a:accent2>
        <a:srgbClr val="45FFFA"/>
      </a:accent2>
      <a:accent3>
        <a:srgbClr val="00C8C3"/>
      </a:accent3>
      <a:accent4>
        <a:srgbClr val="83FFFB"/>
      </a:accent4>
      <a:accent5>
        <a:srgbClr val="FFFFFF"/>
      </a:accent5>
      <a:accent6>
        <a:srgbClr val="00B0F0"/>
      </a:accent6>
      <a:hlink>
        <a:srgbClr val="131218"/>
      </a:hlink>
      <a:folHlink>
        <a:srgbClr val="00206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394</Words>
  <Application>Microsoft Office PowerPoint</Application>
  <PresentationFormat>Prikaz na zaslonu (4:3)</PresentationFormat>
  <Paragraphs>83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Naslovi slajdova</vt:lpstr>
      </vt:variant>
      <vt:variant>
        <vt:i4>35</vt:i4>
      </vt:variant>
    </vt:vector>
  </HeadingPairs>
  <TitlesOfParts>
    <vt:vector size="39" baseType="lpstr">
      <vt:lpstr>Tehnički</vt:lpstr>
      <vt:lpstr>Medijan</vt:lpstr>
      <vt:lpstr>Izvorni</vt:lpstr>
      <vt:lpstr>Metro</vt:lpstr>
      <vt:lpstr>BRIJUNI</vt:lpstr>
      <vt:lpstr>ŠTO SU BRIJUNI???</vt:lpstr>
      <vt:lpstr>Na Brijunima je upisano gotovo 700 vrsta raslinja, oko 250 vrsta ptica.</vt:lpstr>
      <vt:lpstr>Brijuni imaju bogatu povijest: prvi, zasada nama poznati tragovi ljudskog djelovanja na Brijunima, sežu u treće tisućljeće prije Krista</vt:lpstr>
      <vt:lpstr>Slajd 5</vt:lpstr>
      <vt:lpstr>DINOSAURI NA BRIJUNIMA</vt:lpstr>
      <vt:lpstr>OTISCI</vt:lpstr>
      <vt:lpstr>Slajd 8</vt:lpstr>
      <vt:lpstr>I PRVI HRVATSKI PREDSJEDNIK VOLI BRIJUNE!!!!!!!!!!!!!!!!!!!!!!!!!!!!!!!!!!!!!!!!!!!!</vt:lpstr>
      <vt:lpstr>KVIZ</vt:lpstr>
      <vt:lpstr>Koje je slika sa brijuna?</vt:lpstr>
      <vt:lpstr>TOČNO!!!</vt:lpstr>
      <vt:lpstr>NE TOČNO.</vt:lpstr>
      <vt:lpstr>KOJE JE GODINE OTKRVEN PRVI OTISAK DINOSAURA NA BRIJUNIMA?</vt:lpstr>
      <vt:lpstr>TOČNO!!!</vt:lpstr>
      <vt:lpstr>NE TOČNO.</vt:lpstr>
      <vt:lpstr>Koliko je vrsta ptica registrirano na Brijunima?</vt:lpstr>
      <vt:lpstr>TOČNO!!!</vt:lpstr>
      <vt:lpstr>NE TOČNO.</vt:lpstr>
      <vt:lpstr>Kako se zove mjesto koje je pored Brijuna?</vt:lpstr>
      <vt:lpstr>TOČNO!!!</vt:lpstr>
      <vt:lpstr>NE TOČNO.</vt:lpstr>
      <vt:lpstr>Koliko su bili veliki dinosauri na Brijunima?</vt:lpstr>
      <vt:lpstr>TOČNO!!!</vt:lpstr>
      <vt:lpstr>NE TOČNO.</vt:lpstr>
      <vt:lpstr>KAKO LJUDI ZNAJU NEKAD ZVATI BRIJUNE?</vt:lpstr>
      <vt:lpstr>TOČNO!!!</vt:lpstr>
      <vt:lpstr>NE TOČNO.</vt:lpstr>
      <vt:lpstr>Koliko je vrsta raslinja upisano na brijunima?</vt:lpstr>
      <vt:lpstr>TOČNO!!!</vt:lpstr>
      <vt:lpstr>NE TOČNO.</vt:lpstr>
      <vt:lpstr>Koliko je otisaka dinosaura otkriveno na brijunima?</vt:lpstr>
      <vt:lpstr>TOČNO!!!</vt:lpstr>
      <vt:lpstr>NE TOČNO.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BRIJUNI</dc:title>
  <dc:creator>korisnik</dc:creator>
  <cp:lastModifiedBy>Škola</cp:lastModifiedBy>
  <cp:revision>19</cp:revision>
  <dcterms:created xsi:type="dcterms:W3CDTF">2016-01-29T21:12:26Z</dcterms:created>
  <dcterms:modified xsi:type="dcterms:W3CDTF">2016-02-10T11:08:23Z</dcterms:modified>
</cp:coreProperties>
</file>